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384" r:id="rId3"/>
    <p:sldId id="409" r:id="rId4"/>
    <p:sldId id="380" r:id="rId5"/>
    <p:sldId id="410" r:id="rId6"/>
    <p:sldId id="386" r:id="rId7"/>
    <p:sldId id="404" r:id="rId8"/>
    <p:sldId id="401" r:id="rId9"/>
    <p:sldId id="406" r:id="rId10"/>
    <p:sldId id="385" r:id="rId11"/>
    <p:sldId id="403" r:id="rId12"/>
    <p:sldId id="383" r:id="rId13"/>
    <p:sldId id="407" r:id="rId14"/>
    <p:sldId id="330" r:id="rId15"/>
    <p:sldId id="411" r:id="rId16"/>
    <p:sldId id="412" r:id="rId17"/>
    <p:sldId id="400" r:id="rId18"/>
    <p:sldId id="415" r:id="rId19"/>
    <p:sldId id="408" r:id="rId20"/>
    <p:sldId id="416" r:id="rId21"/>
    <p:sldId id="417" r:id="rId22"/>
    <p:sldId id="390" r:id="rId23"/>
    <p:sldId id="418" r:id="rId24"/>
    <p:sldId id="387" r:id="rId25"/>
    <p:sldId id="391" r:id="rId26"/>
    <p:sldId id="388" r:id="rId27"/>
    <p:sldId id="393" r:id="rId28"/>
    <p:sldId id="392" r:id="rId29"/>
    <p:sldId id="389" r:id="rId30"/>
    <p:sldId id="394" r:id="rId31"/>
    <p:sldId id="395" r:id="rId32"/>
    <p:sldId id="396" r:id="rId33"/>
    <p:sldId id="398" r:id="rId34"/>
    <p:sldId id="414" r:id="rId35"/>
    <p:sldId id="413" r:id="rId3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0" d="100"/>
          <a:sy n="60" d="100"/>
        </p:scale>
        <p:origin x="-10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42B835A-C52E-EF41-AA2E-BF67A27528CD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3FDEFAA-0080-DE47-A5C6-443FBD8993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6991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00F9FA-3837-2D49-A54B-BA084F4CBE06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BDE1A08-F32B-8240-A079-986E4EEAE8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473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A0C608-5FDC-8C4E-9D9D-90FC23E3CD6D}" type="slidenum">
              <a:rPr lang="en-US" sz="1200"/>
              <a:pPr eaLnBrk="1" hangingPunct="1"/>
              <a:t>4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1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3277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0C2B49A-7DF0-6D45-8448-CC6BAAE4DEF9}" type="slidenum">
              <a:rPr lang="en-US" sz="1200">
                <a:latin typeface="Times" charset="0"/>
              </a:rPr>
              <a:pPr eaLnBrk="1" hangingPunct="1"/>
              <a:t>16</a:t>
            </a:fld>
            <a:endParaRPr lang="en-US" sz="120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819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3482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D18B31C-3FB7-9744-BDA6-955D3A4D41AA}" type="slidenum">
              <a:rPr lang="en-US" sz="1200">
                <a:latin typeface="Times" charset="0"/>
              </a:rPr>
              <a:pPr eaLnBrk="1" hangingPunct="1"/>
              <a:t>17</a:t>
            </a:fld>
            <a:endParaRPr lang="en-US" sz="120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6" name="Rectangle 3"/>
          <p:cNvSpPr>
            <a:spLocks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5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38916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36499FB-B6E0-8F40-B4EC-CC4D2BEA2E62}" type="slidenum">
              <a:rPr lang="en-US" sz="1200">
                <a:latin typeface="Times" charset="0"/>
              </a:rPr>
              <a:pPr eaLnBrk="1" hangingPunct="1"/>
              <a:t>19</a:t>
            </a:fld>
            <a:endParaRPr lang="en-US" sz="120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8" rIns="90488"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8" rIns="90488"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59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4506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9C30F85-5C21-A94B-923F-6F174C930410}" type="slidenum">
              <a:rPr lang="en-US" sz="1200"/>
              <a:pPr eaLnBrk="1" hangingPunct="1"/>
              <a:t>22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107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4710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B20CB86-BD96-D246-B3A8-241D80D51FCF}" type="slidenum">
              <a:rPr lang="en-US" sz="1200"/>
              <a:pPr eaLnBrk="1" hangingPunct="1"/>
              <a:t>23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79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5018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CF97D4F-685E-454C-9BD3-9F57ADCD5284}" type="slidenum">
              <a:rPr lang="en-US" sz="1200"/>
              <a:pPr eaLnBrk="1" hangingPunct="1"/>
              <a:t>25</a:t>
            </a:fld>
            <a:endParaRPr 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1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5325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93899BA-B584-7C4C-90B7-9CC69FD04300}" type="slidenum">
              <a:rPr lang="en-US" sz="1200"/>
              <a:pPr eaLnBrk="1" hangingPunct="1"/>
              <a:t>27</a:t>
            </a:fld>
            <a:endParaRPr 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299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5530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7208B4B-9560-5C47-9422-AA1013E0DBD5}" type="slidenum">
              <a:rPr lang="en-US" sz="1200"/>
              <a:pPr eaLnBrk="1" hangingPunct="1"/>
              <a:t>28</a:t>
            </a:fld>
            <a:endParaRPr 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5837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58847C8-EA5B-4D45-9869-0F214FF0DA53}" type="slidenum">
              <a:rPr lang="en-US" sz="1200"/>
              <a:pPr eaLnBrk="1" hangingPunct="1"/>
              <a:t>30</a:t>
            </a:fld>
            <a:endParaRPr 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9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6042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9202F45-7514-0144-9F89-44F098F91DD0}" type="slidenum">
              <a:rPr lang="en-US" sz="1200"/>
              <a:pPr eaLnBrk="1" hangingPunct="1"/>
              <a:t>31</a:t>
            </a:fld>
            <a:endParaRPr 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67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6246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7A6CF77-2E92-374F-842A-5D9DA3D1971A}" type="slidenum">
              <a:rPr lang="en-US" sz="1200"/>
              <a:pPr eaLnBrk="1" hangingPunct="1"/>
              <a:t>32</a:t>
            </a:fld>
            <a:endParaRPr 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5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64516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51BCD54-1BEB-5048-971A-E55DA22ECD4A}" type="slidenum">
              <a:rPr lang="en-US" sz="1200"/>
              <a:pPr eaLnBrk="1" hangingPunct="1"/>
              <a:t>33</a:t>
            </a:fld>
            <a:endParaRPr 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6563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66564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6B87EA-9ED7-AC41-80A8-4588BC93A133}" type="slidenum">
              <a:rPr lang="en-US" sz="1200"/>
              <a:pPr eaLnBrk="1" hangingPunct="1"/>
              <a:t>34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1590C-2C54-C943-B21D-D5D355489E01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E3792-BDEA-944F-8F83-5AC7D088B6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54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EF3B1-1450-0A4C-B9A8-33E0BB52A021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6B478-F0ED-FB4D-A041-4C2E70D49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0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65FDD-8393-3B4E-A013-695D1F85FA0B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2420B-0FCA-224D-8416-B72C68CBA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841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93E94-272D-904F-8A65-6FB4283536FF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56DD8-524A-4E46-A5CD-0645F99116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219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4D37E-FDC4-DD45-B6A3-7CCEDBB808FB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2FE8-B061-DB41-9210-288B690A1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50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B462D-DA6D-D641-8FC9-1ED4DFB974A9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4288E-24DB-BA45-8672-447191FB5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7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EE6C7-04DB-AB46-868B-32A1951EBE7D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98246-BEA6-824B-96FE-F3E7017108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31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9D9A4-F0E3-A14E-B41C-FA320102BFF0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44E71-3BF1-BC44-BBF3-B22303F0B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1E31-4CFA-B84B-B2F2-20BCCA67D083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8032B-4112-D24F-8D4D-DF03B355E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E6BC6-77B5-FD42-9D84-1CD6F8AD3785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5C5B6-5492-0842-A7CB-E922C38F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60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CDA3C-860B-8648-AA8D-233E6A4C1DF1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81728-E6CB-4143-9956-9AA1BA6005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18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56EC76F8-7044-2041-A5B9-B168B29954E5}" type="datetime1">
              <a:rPr lang="en-US"/>
              <a:pPr>
                <a:defRPr/>
              </a:pPr>
              <a:t>2/20/19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56EB0B5-093C-4949-BFE7-6D7F35837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://chemconnections.org/general/chem108/Density%20&amp;%20Bouyancy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://chemconnections.org/general/chem108/Measuring%20Density-graphing.2017.pdf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watch?v=3kNEv3s8TuA" TargetMode="Externa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watch?v=3kNEv3s8TuA" TargetMode="Externa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hyperlink" Target="https://www.edx.org/course/analyzing-visualizing-data-excel-microsoft-dat206x-4" TargetMode="External"/><Relationship Id="rId5" Type="http://schemas.openxmlformats.org/officeDocument/2006/relationships/hyperlink" Target="https://www.edx.org/" TargetMode="External"/><Relationship Id="rId6" Type="http://schemas.openxmlformats.org/officeDocument/2006/relationships/hyperlink" Target="https://www.coursera.org/" TargetMode="External"/><Relationship Id="rId7" Type="http://schemas.openxmlformats.org/officeDocument/2006/relationships/hyperlink" Target="https://www.udacity.com" TargetMode="External"/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youtube.com/watch?v=3kNEv3s8Tu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" TargetMode="External"/><Relationship Id="rId4" Type="http://schemas.openxmlformats.org/officeDocument/2006/relationships/hyperlink" Target="https://www.udacity.com" TargetMode="External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edx.org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chemconnections.org/general/chem108/Phys%20Properties-Separations%202017.htm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connections.org/general/chem108/Phys%20Properties-Separations%202017.htm" TargetMode="Externa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emf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685800" y="735013"/>
            <a:ext cx="7772400" cy="1470025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Chem 108: Lab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latin typeface="Calibri" charset="0"/>
                <a:ea typeface="ＭＳ Ｐゴシック" charset="0"/>
                <a:cs typeface="ＭＳ Ｐゴシック" charset="0"/>
              </a:rPr>
              <a:t>Week 5</a:t>
            </a: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304800" y="2514600"/>
            <a:ext cx="8839200" cy="2895600"/>
          </a:xfrm>
        </p:spPr>
        <p:txBody>
          <a:bodyPr/>
          <a:lstStyle/>
          <a:p>
            <a:pPr marL="514350" indent="-514350" eaLnBrk="1" hangingPunct="1"/>
            <a:r>
              <a:rPr lang="en-US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Sign in: Roster @ front of lab</a:t>
            </a:r>
          </a:p>
          <a:p>
            <a:pPr marL="514350" indent="-514350" eaLnBrk="1" hangingPunct="1"/>
            <a:r>
              <a:rPr lang="en-US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Remember the LETTER next to your name on the roster.</a:t>
            </a:r>
          </a:p>
          <a:p>
            <a:pPr marL="514350" indent="-514350" eaLnBrk="1" hangingPunct="1"/>
            <a:r>
              <a:rPr lang="en-US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Pick up graded papers &amp; handout</a:t>
            </a:r>
          </a:p>
          <a:p>
            <a:pPr marL="514350" indent="-514350" eaLnBrk="1" hangingPunct="1"/>
            <a:endParaRPr lang="en-US">
              <a:solidFill>
                <a:srgbClr val="898989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i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Due Today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534400" cy="4525963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Completed density calculations, graphs &amp; Report Forms pp.20-25 (One form for each lab partner are to be turned in; stapled together. Neatest one on top.)</a:t>
            </a:r>
            <a:endParaRPr lang="en-US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Check significant figures and calculations carefully. Uncertainty (+/-) values are not to be included, but measurement data must be correct relative to the experimental equipment used. Review returned Measurement Reports.</a:t>
            </a:r>
          </a:p>
          <a:p>
            <a:r>
              <a:rPr lang="en-US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GQ</a:t>
            </a:r>
            <a:r>
              <a:rPr lang="en-US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On-line </a:t>
            </a:r>
            <a:r>
              <a:rPr lang="en-US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Density &amp; Buoyancy Guiding Questions</a:t>
            </a:r>
            <a:r>
              <a:rPr lang="en-US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(individually done)</a:t>
            </a:r>
            <a:endParaRPr lang="en-US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4525963"/>
          </a:xfrm>
        </p:spPr>
        <p:txBody>
          <a:bodyPr/>
          <a:lstStyle/>
          <a:p>
            <a:pPr algn="ctr"/>
            <a:r>
              <a:rPr lang="en-US" sz="3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30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GQ</a:t>
            </a:r>
            <a:r>
              <a:rPr lang="en-US" sz="3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On-line </a:t>
            </a:r>
            <a:r>
              <a:rPr lang="en-US" sz="30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Density &amp; Buoyancy Guiding </a:t>
            </a:r>
            <a:r>
              <a:rPr lang="en-US" sz="3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3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0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DUE Today</a:t>
            </a:r>
            <a:endParaRPr lang="en-US" sz="300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7410" name="Picture 9" descr="Screen Shot 2018-02-04 at 11.26.1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3" y="2209800"/>
            <a:ext cx="522128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10">
            <a:hlinkClick r:id="rId3"/>
          </p:cNvPr>
          <p:cNvSpPr>
            <a:spLocks noChangeArrowheads="1"/>
          </p:cNvSpPr>
          <p:nvPr/>
        </p:nvSpPr>
        <p:spPr bwMode="auto">
          <a:xfrm>
            <a:off x="152400" y="1219200"/>
            <a:ext cx="8534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</a:rPr>
              <a:t>http://chemconnections.org/general/chem108/Density%20&amp;%20Bouyancy.html</a:t>
            </a:r>
            <a:endParaRPr 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ontent Placeholder 2"/>
          <p:cNvSpPr txBox="1">
            <a:spLocks/>
          </p:cNvSpPr>
          <p:nvPr/>
        </p:nvSpPr>
        <p:spPr bwMode="auto">
          <a:xfrm>
            <a:off x="12700" y="-57150"/>
            <a:ext cx="907415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3000"/>
              <a:t>Plot of data (A) &amp; (B) using blank graph paper</a:t>
            </a:r>
          </a:p>
        </p:txBody>
      </p:sp>
      <p:sp>
        <p:nvSpPr>
          <p:cNvPr id="18434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6950075" y="6475413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01FC0A-E7BD-794B-AD06-23182B0C95D4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813" y="503238"/>
            <a:ext cx="4754562" cy="628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Content Placeholder 2"/>
          <p:cNvSpPr txBox="1">
            <a:spLocks/>
          </p:cNvSpPr>
          <p:nvPr/>
        </p:nvSpPr>
        <p:spPr bwMode="auto">
          <a:xfrm>
            <a:off x="304800" y="914400"/>
            <a:ext cx="4002088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/>
              <a:t>Either (A) &amp; (B) on the same graph paper or separate pages.</a:t>
            </a:r>
          </a:p>
          <a:p>
            <a:pPr eaLnBrk="1" hangingPunct="1">
              <a:buFont typeface="Wingdings" charset="0"/>
              <a:buChar char="Ø"/>
            </a:pPr>
            <a:r>
              <a:rPr lang="en-US"/>
              <a:t>Attach graph(s) to the combined Report Form pages </a:t>
            </a:r>
          </a:p>
          <a:p>
            <a:pPr eaLnBrk="1" hangingPunct="1">
              <a:buFont typeface="Wingdings" charset="0"/>
              <a:buChar char="Ø"/>
            </a:pPr>
            <a:r>
              <a:rPr lang="en-US" sz="2000" i="1"/>
              <a:t>Complete the bottom table of handout and attach to the Report Forms to turn in.</a:t>
            </a:r>
          </a:p>
          <a:p>
            <a:pPr eaLnBrk="1" hangingPunct="1">
              <a:buFont typeface="Wingdings" charset="0"/>
              <a:buChar char="Ø"/>
            </a:pPr>
            <a:endParaRPr lang="en-US" sz="2000" i="1"/>
          </a:p>
          <a:p>
            <a:pPr eaLnBrk="1" hangingPunct="1">
              <a:buFont typeface="Wingdings" charset="0"/>
              <a:buChar char="Ø"/>
            </a:pPr>
            <a:endParaRPr lang="en-US" sz="2000" i="1"/>
          </a:p>
          <a:p>
            <a:pPr eaLnBrk="1" hangingPunct="1">
              <a:buFont typeface="Wingdings" charset="0"/>
              <a:buChar char="Ø"/>
            </a:pPr>
            <a:endParaRPr lang="en-US" sz="2000" i="1"/>
          </a:p>
          <a:p>
            <a:pPr eaLnBrk="1" hangingPunct="1">
              <a:buFont typeface="Wingdings" charset="0"/>
              <a:buChar char="Ø"/>
            </a:pPr>
            <a:endParaRPr lang="en-US" sz="2000" i="1"/>
          </a:p>
          <a:p>
            <a:pPr eaLnBrk="1" hangingPunct="1">
              <a:buFont typeface="Wingdings" charset="0"/>
              <a:buChar char="Ø"/>
            </a:pPr>
            <a:endParaRPr lang="en-US" sz="2000" i="1"/>
          </a:p>
          <a:p>
            <a:pPr eaLnBrk="1" hangingPunct="1">
              <a:buFont typeface="Wingdings" charset="0"/>
              <a:buChar char="Ø"/>
            </a:pPr>
            <a:endParaRPr lang="en-US" sz="2000" i="1"/>
          </a:p>
          <a:p>
            <a:pPr eaLnBrk="1" hangingPunct="1">
              <a:buFont typeface="Wingdings" charset="0"/>
              <a:buChar char="Ø"/>
            </a:pPr>
            <a:r>
              <a:rPr lang="en-US" sz="2000"/>
              <a:t>Anyone plot the data using a spreadsheet?</a:t>
            </a:r>
          </a:p>
          <a:p>
            <a:pPr eaLnBrk="1" hangingPunct="1">
              <a:buFont typeface="Wingdings" charset="0"/>
              <a:buChar char="Ø"/>
            </a:pPr>
            <a:endParaRPr lang="en-US" sz="2000" i="1"/>
          </a:p>
        </p:txBody>
      </p:sp>
      <p:pic>
        <p:nvPicPr>
          <p:cNvPr id="18437" name="Picture 5" descr="Screen Shot 2017-08-29 at 3.02.0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648200"/>
            <a:ext cx="87884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8" name="Rectangle 7">
            <a:hlinkClick r:id="rId5"/>
          </p:cNvPr>
          <p:cNvSpPr>
            <a:spLocks noChangeArrowheads="1"/>
          </p:cNvSpPr>
          <p:nvPr/>
        </p:nvSpPr>
        <p:spPr bwMode="auto">
          <a:xfrm>
            <a:off x="304800" y="4114800"/>
            <a:ext cx="8537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i="1"/>
              <a:t>http://chemconnections.org/general/chem108/Measuring%20Density-graphing.2017</a:t>
            </a:r>
            <a:r>
              <a:rPr lang="en-US" sz="1800" i="1"/>
              <a:t>.pdf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6"/>
          <p:cNvSpPr>
            <a:spLocks noChangeArrowheads="1"/>
          </p:cNvSpPr>
          <p:nvPr/>
        </p:nvSpPr>
        <p:spPr bwMode="auto">
          <a:xfrm>
            <a:off x="0" y="-4763"/>
            <a:ext cx="9144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/>
              <a:t>Equation of a line:  </a:t>
            </a:r>
            <a:r>
              <a:rPr lang="en-US" sz="2800"/>
              <a:t>Δ</a:t>
            </a:r>
            <a:r>
              <a:rPr lang="en-US" sz="3200">
                <a:solidFill>
                  <a:srgbClr val="C00000"/>
                </a:solidFill>
              </a:rPr>
              <a:t>y</a:t>
            </a:r>
            <a:r>
              <a:rPr lang="en-US" sz="3200"/>
              <a:t> = </a:t>
            </a:r>
            <a:r>
              <a:rPr lang="en-US" sz="3200">
                <a:solidFill>
                  <a:srgbClr val="7030A0"/>
                </a:solidFill>
              </a:rPr>
              <a:t>m</a:t>
            </a:r>
            <a:r>
              <a:rPr lang="en-US" sz="2800"/>
              <a:t>Δ</a:t>
            </a:r>
            <a:r>
              <a:rPr lang="en-US" sz="3200">
                <a:solidFill>
                  <a:srgbClr val="0070C0"/>
                </a:solidFill>
              </a:rPr>
              <a:t>x</a:t>
            </a:r>
            <a:r>
              <a:rPr lang="en-US" sz="3200"/>
              <a:t> + b</a:t>
            </a:r>
          </a:p>
        </p:txBody>
      </p:sp>
      <p:sp>
        <p:nvSpPr>
          <p:cNvPr id="8" name="Rectangle 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9208" y="534844"/>
            <a:ext cx="8976732" cy="6047233"/>
          </a:xfrm>
          <a:prstGeom prst="rect">
            <a:avLst/>
          </a:prstGeom>
          <a:blipFill rotWithShape="0">
            <a:blip r:embed="rId2"/>
            <a:stretch>
              <a:fillRect l="-1427" t="-1109" b="-191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 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90488" y="5638800"/>
            <a:ext cx="8977312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2057400" y="45720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Δ</a:t>
            </a: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4876800" y="45720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Δ</a:t>
            </a:r>
          </a:p>
        </p:txBody>
      </p:sp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2895600" y="20526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Δ</a:t>
            </a:r>
          </a:p>
        </p:txBody>
      </p:sp>
      <p:sp>
        <p:nvSpPr>
          <p:cNvPr id="20487" name="TextBox 8"/>
          <p:cNvSpPr txBox="1">
            <a:spLocks noChangeArrowheads="1"/>
          </p:cNvSpPr>
          <p:nvPr/>
        </p:nvSpPr>
        <p:spPr bwMode="auto">
          <a:xfrm>
            <a:off x="2743200" y="25860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Δ</a:t>
            </a:r>
          </a:p>
        </p:txBody>
      </p:sp>
      <p:sp>
        <p:nvSpPr>
          <p:cNvPr id="20488" name="TextBox 8"/>
          <p:cNvSpPr txBox="1">
            <a:spLocks noChangeArrowheads="1"/>
          </p:cNvSpPr>
          <p:nvPr/>
        </p:nvSpPr>
        <p:spPr bwMode="auto">
          <a:xfrm>
            <a:off x="1066800" y="5667375"/>
            <a:ext cx="7315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i="1"/>
              <a:t>(Comparing the x,y values of any 2 points on the trendline.)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ChangeArrowheads="1"/>
          </p:cNvSpPr>
          <p:nvPr/>
        </p:nvSpPr>
        <p:spPr bwMode="auto">
          <a:xfrm>
            <a:off x="2640013" y="533400"/>
            <a:ext cx="4102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Using a Spreadsheet (Excel)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71800" y="1741488"/>
          <a:ext cx="3179763" cy="3381375"/>
        </p:xfrm>
        <a:graphic>
          <a:graphicData uri="http://schemas.openxmlformats.org/drawingml/2006/table">
            <a:tbl>
              <a:tblPr/>
              <a:tblGrid>
                <a:gridCol w="949325"/>
                <a:gridCol w="1135063"/>
                <a:gridCol w="1095375"/>
              </a:tblGrid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Density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Volume (cm3)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Mass (g)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7.89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17.22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6.80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18.11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7.92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21.21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9.75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22.25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8.17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23.19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9.84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25.44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10.1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26.36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11.4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28.29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11.8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28.73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11.7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29.69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AVG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Density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 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ChangeArrowheads="1"/>
          </p:cNvSpPr>
          <p:nvPr/>
        </p:nvSpPr>
        <p:spPr bwMode="auto">
          <a:xfrm>
            <a:off x="2640013" y="533400"/>
            <a:ext cx="4102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Using a Spreadsheet (Excel)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840038" y="1741488"/>
          <a:ext cx="3179762" cy="3381375"/>
        </p:xfrm>
        <a:graphic>
          <a:graphicData uri="http://schemas.openxmlformats.org/drawingml/2006/table">
            <a:tbl>
              <a:tblPr/>
              <a:tblGrid>
                <a:gridCol w="949325"/>
                <a:gridCol w="1135062"/>
                <a:gridCol w="1095375"/>
              </a:tblGrid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Density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Volume (cm3)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Mass (g)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7.89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17.22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6.80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18.11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7.92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21.21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9.75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22.25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8.17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23.19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9.84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25.44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10.1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26.36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11.4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28.29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11.8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28.73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11.7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29.69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AVG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9.53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24.05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Density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2.52</a:t>
                      </a:r>
                    </a:p>
                  </a:txBody>
                  <a:tcPr marL="9785" marR="9785" marT="9785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</a:tr>
            </a:tbl>
          </a:graphicData>
        </a:graphic>
      </p:graphicFrame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6172200" y="4876800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g/cm3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2640013" y="533400"/>
            <a:ext cx="43703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Using a Spreadsheet (Excel)</a:t>
            </a:r>
          </a:p>
          <a:p>
            <a:pPr algn="ctr"/>
            <a:r>
              <a:rPr lang="en-US" i="1"/>
              <a:t>Youtube</a:t>
            </a:r>
          </a:p>
        </p:txBody>
      </p:sp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533400" y="1363663"/>
            <a:ext cx="8001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https://www.youtube.com/watch?v=3kNEv3s8TuA</a:t>
            </a:r>
          </a:p>
        </p:txBody>
      </p:sp>
      <p:sp>
        <p:nvSpPr>
          <p:cNvPr id="23555" name="TextBox 6"/>
          <p:cNvSpPr txBox="1">
            <a:spLocks noChangeArrowheads="1"/>
          </p:cNvSpPr>
          <p:nvPr/>
        </p:nvSpPr>
        <p:spPr bwMode="auto">
          <a:xfrm>
            <a:off x="5100638" y="5851525"/>
            <a:ext cx="1143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/>
              <a:t>Mass (g)</a:t>
            </a:r>
          </a:p>
        </p:txBody>
      </p:sp>
      <p:pic>
        <p:nvPicPr>
          <p:cNvPr id="23556" name="Picture 11" descr="Screen Shot 2018-09-20 at 9.47.3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08200"/>
            <a:ext cx="7683500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Box 12"/>
          <p:cNvSpPr txBox="1">
            <a:spLocks noChangeArrowheads="1"/>
          </p:cNvSpPr>
          <p:nvPr/>
        </p:nvSpPr>
        <p:spPr bwMode="auto">
          <a:xfrm>
            <a:off x="2819400" y="3733800"/>
            <a:ext cx="114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/>
              <a:t>Volume (mL)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4400" y="2954338"/>
            <a:ext cx="376238" cy="246062"/>
          </a:xfrm>
          <a:prstGeom prst="rect">
            <a:avLst/>
          </a:prstGeom>
          <a:solidFill>
            <a:schemeClr val="accent2">
              <a:lumMod val="20000"/>
              <a:lumOff val="80000"/>
              <a:alpha val="46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00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543800" y="2954338"/>
            <a:ext cx="762000" cy="522287"/>
          </a:xfrm>
          <a:prstGeom prst="rect">
            <a:avLst/>
          </a:prstGeom>
          <a:solidFill>
            <a:schemeClr val="accent2">
              <a:lumMod val="20000"/>
              <a:lumOff val="80000"/>
              <a:alpha val="46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sz="1400" smtClean="0"/>
              <a:t>2.31 g/cm3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2640013" y="533400"/>
            <a:ext cx="43703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Using a Spreadsheet (Excel)</a:t>
            </a:r>
          </a:p>
          <a:p>
            <a:pPr algn="ctr"/>
            <a:r>
              <a:rPr lang="en-US" i="1"/>
              <a:t>Youtube</a:t>
            </a:r>
          </a:p>
        </p:txBody>
      </p:sp>
      <p:pic>
        <p:nvPicPr>
          <p:cNvPr id="24578" name="Picture 5" descr="Screen Shot 2017-08-29 at 3.02.0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752600"/>
            <a:ext cx="5867400" cy="712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00300" y="2312988"/>
          <a:ext cx="4914900" cy="2933700"/>
        </p:xfrm>
        <a:graphic>
          <a:graphicData uri="http://schemas.openxmlformats.org/drawingml/2006/table">
            <a:tbl>
              <a:tblPr/>
              <a:tblGrid>
                <a:gridCol w="2025650"/>
                <a:gridCol w="1782763"/>
                <a:gridCol w="1106487"/>
              </a:tblGrid>
              <a:tr h="48895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Metal identified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Al = 2.64 g/cm3 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Density (g/cm3) averaged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2.52 g/cm</a:t>
                      </a:r>
                      <a:r>
                        <a:rPr kumimoji="0" lang="en-US" sz="1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+/-0.19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Error (%)  averaged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(2.52-2.64)/2.64 * 100= 4.5%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Density (g/cm3) graphed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2.31 g/cm</a:t>
                      </a:r>
                      <a:r>
                        <a:rPr kumimoji="0" lang="en-US" sz="1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+/-0.12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Error (%)  graphed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(2.31-2.64)/2.64 * 100= 12.5%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981200" y="5715000"/>
          <a:ext cx="5524500" cy="584200"/>
        </p:xfrm>
        <a:graphic>
          <a:graphicData uri="http://schemas.openxmlformats.org/drawingml/2006/table">
            <a:tbl>
              <a:tblPr/>
              <a:tblGrid>
                <a:gridCol w="5524500"/>
              </a:tblGrid>
              <a:tr h="29210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Linear Regression straight lines improve precision.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They do not necessarily improve accuracy.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599" name="Rectangle 8"/>
          <p:cNvSpPr>
            <a:spLocks noChangeArrowheads="1"/>
          </p:cNvSpPr>
          <p:nvPr/>
        </p:nvSpPr>
        <p:spPr bwMode="auto">
          <a:xfrm>
            <a:off x="533400" y="1295400"/>
            <a:ext cx="800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https://www.youtube.com/watch?v=3kNEv3s8TuA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371600"/>
          </a:xfrm>
        </p:spPr>
        <p:txBody>
          <a:bodyPr wrap="none"/>
          <a:lstStyle/>
          <a:p>
            <a:pPr eaLnBrk="1" hangingPunct="1">
              <a:lnSpc>
                <a:spcPts val="3000"/>
              </a:lnSpc>
              <a:spcAft>
                <a:spcPts val="2400"/>
              </a:spcAft>
            </a:pPr>
            <a:r>
              <a:rPr lang="en-US" sz="400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MOOCs: </a:t>
            </a:r>
            <a:r>
              <a:rPr lang="ja-JP" altLang="en-US" sz="400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“</a:t>
            </a:r>
            <a:r>
              <a:rPr lang="en-US" altLang="ja-JP" sz="400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Free</a:t>
            </a:r>
            <a:r>
              <a:rPr lang="ja-JP" altLang="en-US" sz="400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”</a:t>
            </a:r>
            <a:r>
              <a:rPr lang="en-US" altLang="ja-JP" sz="400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 Courses</a:t>
            </a:r>
            <a:br>
              <a:rPr lang="en-US" altLang="ja-JP" sz="400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</a:br>
            <a:r>
              <a:rPr lang="en-US" altLang="ja-JP" sz="320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/>
            </a:r>
            <a:br>
              <a:rPr lang="en-US" altLang="ja-JP" sz="320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</a:br>
            <a:r>
              <a:rPr lang="en-US" altLang="ja-JP" sz="320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Learning to Use a Spreadsheet (Excel)</a:t>
            </a:r>
            <a:r>
              <a:rPr lang="en-US" altLang="ja-JP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/>
            </a:r>
            <a:br>
              <a:rPr lang="en-US" altLang="ja-JP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</a:br>
            <a:endParaRPr lang="en-US">
              <a:latin typeface="Calibri" charset="0"/>
              <a:ea typeface="ＭＳ Ｐゴシック" charset="0"/>
              <a:cs typeface="ＭＳ Ｐゴシック" charset="0"/>
              <a:hlinkClick r:id="rId2"/>
            </a:endParaRPr>
          </a:p>
        </p:txBody>
      </p:sp>
      <p:pic>
        <p:nvPicPr>
          <p:cNvPr id="25602" name="Picture 6" descr="Screen Shot 2017-02-11 at 10.42.2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5935663" cy="469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7">
            <a:hlinkClick r:id="rId4"/>
          </p:cNvPr>
          <p:cNvSpPr>
            <a:spLocks noChangeArrowheads="1"/>
          </p:cNvSpPr>
          <p:nvPr/>
        </p:nvSpPr>
        <p:spPr bwMode="auto">
          <a:xfrm>
            <a:off x="0" y="838200"/>
            <a:ext cx="8915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https://www.edx.org/course/analyzing-visualizing-data-excel-microsoft-dat206x-4</a:t>
            </a:r>
          </a:p>
        </p:txBody>
      </p:sp>
      <p:sp>
        <p:nvSpPr>
          <p:cNvPr id="25604" name="TextBox 4">
            <a:hlinkClick r:id="rId5"/>
          </p:cNvPr>
          <p:cNvSpPr txBox="1">
            <a:spLocks noChangeArrowheads="1"/>
          </p:cNvSpPr>
          <p:nvPr/>
        </p:nvSpPr>
        <p:spPr bwMode="auto">
          <a:xfrm>
            <a:off x="457200" y="1905000"/>
            <a:ext cx="83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EdX</a:t>
            </a:r>
          </a:p>
        </p:txBody>
      </p:sp>
      <p:sp>
        <p:nvSpPr>
          <p:cNvPr id="25605" name="TextBox 5">
            <a:hlinkClick r:id="rId6"/>
          </p:cNvPr>
          <p:cNvSpPr txBox="1">
            <a:spLocks noChangeArrowheads="1"/>
          </p:cNvSpPr>
          <p:nvPr/>
        </p:nvSpPr>
        <p:spPr bwMode="auto">
          <a:xfrm>
            <a:off x="152400" y="2590800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Coursera</a:t>
            </a:r>
          </a:p>
        </p:txBody>
      </p:sp>
      <p:sp>
        <p:nvSpPr>
          <p:cNvPr id="25606" name="TextBox 6">
            <a:hlinkClick r:id="rId7"/>
          </p:cNvPr>
          <p:cNvSpPr txBox="1">
            <a:spLocks noChangeArrowheads="1"/>
          </p:cNvSpPr>
          <p:nvPr/>
        </p:nvSpPr>
        <p:spPr bwMode="auto">
          <a:xfrm>
            <a:off x="76200" y="3429000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Udacity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371600"/>
          </a:xfrm>
        </p:spPr>
        <p:txBody>
          <a:bodyPr wrap="none"/>
          <a:lstStyle/>
          <a:p>
            <a:pPr eaLnBrk="1" hangingPunct="1">
              <a:lnSpc>
                <a:spcPts val="3000"/>
              </a:lnSpc>
              <a:spcAft>
                <a:spcPts val="2400"/>
              </a:spcAft>
            </a:pPr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MOOCs: </a:t>
            </a:r>
            <a:r>
              <a:rPr lang="ja-JP" altLang="en-US" sz="4000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4000">
                <a:latin typeface="Calibri" charset="0"/>
                <a:ea typeface="ＭＳ Ｐゴシック" charset="0"/>
                <a:cs typeface="ＭＳ Ｐゴシック" charset="0"/>
              </a:rPr>
              <a:t>Free</a:t>
            </a:r>
            <a:r>
              <a:rPr lang="ja-JP" altLang="en-US" sz="4000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4000">
                <a:latin typeface="Calibri" charset="0"/>
                <a:ea typeface="ＭＳ Ｐゴシック" charset="0"/>
                <a:cs typeface="ＭＳ Ｐゴシック" charset="0"/>
              </a:rPr>
              <a:t> Courses</a:t>
            </a:r>
            <a:br>
              <a:rPr lang="en-US" altLang="ja-JP" sz="40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altLang="ja-JP" sz="3200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altLang="ja-JP" sz="32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altLang="ja-JP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altLang="ja-JP">
                <a:latin typeface="Calibri" charset="0"/>
                <a:ea typeface="ＭＳ Ｐゴシック" charset="0"/>
                <a:cs typeface="ＭＳ Ｐゴシック" charset="0"/>
              </a:rPr>
            </a:b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6" name="TextBox 4">
            <a:hlinkClick r:id="rId2"/>
          </p:cNvPr>
          <p:cNvSpPr txBox="1">
            <a:spLocks noChangeArrowheads="1"/>
          </p:cNvSpPr>
          <p:nvPr/>
        </p:nvSpPr>
        <p:spPr bwMode="auto">
          <a:xfrm>
            <a:off x="457200" y="1905000"/>
            <a:ext cx="83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EdX</a:t>
            </a:r>
          </a:p>
        </p:txBody>
      </p:sp>
      <p:sp>
        <p:nvSpPr>
          <p:cNvPr id="26627" name="TextBox 5">
            <a:hlinkClick r:id="rId3"/>
          </p:cNvPr>
          <p:cNvSpPr txBox="1">
            <a:spLocks noChangeArrowheads="1"/>
          </p:cNvSpPr>
          <p:nvPr/>
        </p:nvSpPr>
        <p:spPr bwMode="auto">
          <a:xfrm>
            <a:off x="152400" y="2590800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Coursera</a:t>
            </a:r>
          </a:p>
        </p:txBody>
      </p:sp>
      <p:sp>
        <p:nvSpPr>
          <p:cNvPr id="26628" name="TextBox 6">
            <a:hlinkClick r:id="rId4"/>
          </p:cNvPr>
          <p:cNvSpPr txBox="1">
            <a:spLocks noChangeArrowheads="1"/>
          </p:cNvSpPr>
          <p:nvPr/>
        </p:nvSpPr>
        <p:spPr bwMode="auto">
          <a:xfrm>
            <a:off x="76200" y="3429000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Udacity</a:t>
            </a:r>
          </a:p>
        </p:txBody>
      </p:sp>
      <p:pic>
        <p:nvPicPr>
          <p:cNvPr id="26629" name="Picture 7" descr="Screen Shot 2017-09-01 at 8.30.29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09675"/>
            <a:ext cx="6629400" cy="4438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609600"/>
          </a:xfrm>
        </p:spPr>
        <p:txBody>
          <a:bodyPr/>
          <a:lstStyle/>
          <a:p>
            <a:r>
              <a:rPr lang="en-US" sz="4000" b="1">
                <a:latin typeface="Calibri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1828800" y="4724400"/>
            <a:ext cx="7772400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Times" charset="0"/>
              <a:buAutoNum type="alphaUcParenR"/>
              <a:defRPr/>
            </a:pPr>
            <a:r>
              <a:rPr lang="en-US" smtClean="0">
                <a:solidFill>
                  <a:srgbClr val="081D58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Precision: Straight Line &gt; Averaging		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81D58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B) Precision: Averaging &gt; Straight Line</a:t>
            </a: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4479925" y="2571750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graphicFrame>
        <p:nvGraphicFramePr>
          <p:cNvPr id="63543" name="Group 55"/>
          <p:cNvGraphicFramePr>
            <a:graphicFrameLocks noGrp="1"/>
          </p:cNvGraphicFramePr>
          <p:nvPr/>
        </p:nvGraphicFramePr>
        <p:xfrm>
          <a:off x="1828800" y="2579688"/>
          <a:ext cx="5486400" cy="2103437"/>
        </p:xfrm>
        <a:graphic>
          <a:graphicData uri="http://schemas.openxmlformats.org/drawingml/2006/table">
            <a:tbl>
              <a:tblPr/>
              <a:tblGrid>
                <a:gridCol w="1827213"/>
                <a:gridCol w="1830387"/>
                <a:gridCol w="1828800"/>
              </a:tblGrid>
              <a:tr h="3963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Density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endParaRPr kumimoji="0" lang="en-US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Density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9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Data Averaging</a:t>
                      </a:r>
                      <a:endParaRPr kumimoji="0" lang="en-US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endParaRPr kumimoji="0" lang="en-US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Linear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Regression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Straight Line</a:t>
                      </a:r>
                      <a:endParaRPr kumimoji="0" lang="en-US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0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2.52 g/cm3 +/-0.19</a:t>
                      </a:r>
                      <a:endParaRPr kumimoji="0" lang="en-US" sz="16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endParaRPr kumimoji="0" lang="en-US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2.31 g/cm3 +/-0.12</a:t>
                      </a:r>
                      <a:endParaRPr kumimoji="0" lang="en-US" sz="16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3544" name="Rectangle 56"/>
          <p:cNvSpPr>
            <a:spLocks noChangeArrowheads="1"/>
          </p:cNvSpPr>
          <p:nvPr/>
        </p:nvSpPr>
        <p:spPr bwMode="auto">
          <a:xfrm>
            <a:off x="4479925" y="2571750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63581" name="Rectangle 93"/>
          <p:cNvSpPr>
            <a:spLocks noChangeArrowheads="1"/>
          </p:cNvSpPr>
          <p:nvPr/>
        </p:nvSpPr>
        <p:spPr bwMode="auto">
          <a:xfrm>
            <a:off x="815975" y="1009650"/>
            <a:ext cx="7696200" cy="157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Rank the correct relative precision of the results from the two methods for Metal A</a:t>
            </a:r>
            <a:r>
              <a:rPr lang="ja-JP" alt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’</a:t>
            </a:r>
            <a:r>
              <a:rPr lang="en-US" altLang="ja-JP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 density</a:t>
            </a:r>
            <a:r>
              <a:rPr lang="ja-JP" alt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’</a:t>
            </a:r>
            <a:r>
              <a:rPr lang="en-US" altLang="ja-JP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 calculation. It</a:t>
            </a:r>
            <a:r>
              <a:rPr lang="ja-JP" alt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’</a:t>
            </a:r>
            <a:r>
              <a:rPr lang="en-US" altLang="ja-JP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 accepted density is 2.64 g/cm</a:t>
            </a:r>
            <a:r>
              <a:rPr lang="en-US" altLang="ja-JP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3</a:t>
            </a:r>
            <a:r>
              <a:rPr lang="en-US" altLang="ja-JP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4724400"/>
            <a:ext cx="5486400" cy="457200"/>
          </a:xfrm>
          <a:prstGeom prst="rect">
            <a:avLst/>
          </a:prstGeom>
          <a:solidFill>
            <a:schemeClr val="accent2">
              <a:lumMod val="20000"/>
              <a:lumOff val="80000"/>
              <a:alpha val="47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mtClean="0">
              <a:solidFill>
                <a:srgbClr val="F2DCDB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609600"/>
          </a:xfrm>
        </p:spPr>
        <p:txBody>
          <a:bodyPr/>
          <a:lstStyle/>
          <a:p>
            <a:r>
              <a:rPr lang="en-US" sz="4000" b="1">
                <a:latin typeface="Calibri" charset="0"/>
                <a:ea typeface="ＭＳ Ｐゴシック" charset="0"/>
                <a:cs typeface="ＭＳ Ｐゴシック" charset="0"/>
              </a:rPr>
              <a:t>QUESTION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1828800" y="4724400"/>
            <a:ext cx="7772400" cy="83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Times" charset="0"/>
              <a:buAutoNum type="alphaUcParenR"/>
              <a:defRPr/>
            </a:pPr>
            <a:r>
              <a:rPr lang="en-US" smtClean="0">
                <a:solidFill>
                  <a:srgbClr val="081D58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Accuracy: Straight Line &gt; Averaging		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81D58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B) Accuracy: Averaging &gt; Straight Line</a:t>
            </a: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4479925" y="2571750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graphicFrame>
        <p:nvGraphicFramePr>
          <p:cNvPr id="63543" name="Group 55"/>
          <p:cNvGraphicFramePr>
            <a:graphicFrameLocks noGrp="1"/>
          </p:cNvGraphicFramePr>
          <p:nvPr/>
        </p:nvGraphicFramePr>
        <p:xfrm>
          <a:off x="1828800" y="2579688"/>
          <a:ext cx="5486400" cy="2103437"/>
        </p:xfrm>
        <a:graphic>
          <a:graphicData uri="http://schemas.openxmlformats.org/drawingml/2006/table">
            <a:tbl>
              <a:tblPr/>
              <a:tblGrid>
                <a:gridCol w="1827213"/>
                <a:gridCol w="1830387"/>
                <a:gridCol w="1828800"/>
              </a:tblGrid>
              <a:tr h="3963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Density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endParaRPr kumimoji="0" lang="en-US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Density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9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Data Averaging</a:t>
                      </a:r>
                      <a:endParaRPr kumimoji="0" lang="en-US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endParaRPr kumimoji="0" lang="en-US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Linear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Regression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Straight Line</a:t>
                      </a:r>
                      <a:endParaRPr kumimoji="0" lang="en-US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0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2.52 g/cm3 +/-0.19</a:t>
                      </a:r>
                      <a:endParaRPr kumimoji="0" lang="en-US" sz="16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endParaRPr kumimoji="0" lang="en-US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neva" charset="0"/>
                          <a:ea typeface="ＭＳ Ｐゴシック" charset="0"/>
                          <a:cs typeface="ＭＳ Ｐゴシック" charset="0"/>
                        </a:rPr>
                        <a:t>2.31 g/cm3 +/-0.12</a:t>
                      </a:r>
                      <a:endParaRPr kumimoji="0" lang="en-US" sz="16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3544" name="Rectangle 56"/>
          <p:cNvSpPr>
            <a:spLocks noChangeArrowheads="1"/>
          </p:cNvSpPr>
          <p:nvPr/>
        </p:nvSpPr>
        <p:spPr bwMode="auto">
          <a:xfrm>
            <a:off x="4479925" y="2571750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63581" name="Rectangle 93"/>
          <p:cNvSpPr>
            <a:spLocks noChangeArrowheads="1"/>
          </p:cNvSpPr>
          <p:nvPr/>
        </p:nvSpPr>
        <p:spPr bwMode="auto">
          <a:xfrm>
            <a:off x="815975" y="1009650"/>
            <a:ext cx="7696200" cy="157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Rank the correct relative accuracy of the results from the two methods for Metal A</a:t>
            </a:r>
            <a:r>
              <a:rPr lang="ja-JP" alt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’</a:t>
            </a:r>
            <a:r>
              <a:rPr lang="en-US" altLang="ja-JP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 density</a:t>
            </a:r>
            <a:r>
              <a:rPr lang="ja-JP" alt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’</a:t>
            </a:r>
            <a:r>
              <a:rPr lang="en-US" altLang="ja-JP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 calculation. It</a:t>
            </a:r>
            <a:r>
              <a:rPr lang="ja-JP" alt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’</a:t>
            </a:r>
            <a:r>
              <a:rPr lang="en-US" altLang="ja-JP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s accepted density is 2.64 g/cm</a:t>
            </a:r>
            <a:r>
              <a:rPr lang="en-US" altLang="ja-JP" baseline="30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3</a:t>
            </a:r>
            <a:r>
              <a:rPr lang="en-US" altLang="ja-JP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105400"/>
            <a:ext cx="5486400" cy="457200"/>
          </a:xfrm>
          <a:prstGeom prst="rect">
            <a:avLst/>
          </a:prstGeom>
          <a:solidFill>
            <a:schemeClr val="accent2">
              <a:lumMod val="20000"/>
              <a:lumOff val="80000"/>
              <a:alpha val="47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mtClean="0">
              <a:solidFill>
                <a:srgbClr val="F2DCDB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Screen Shot 2018-09-18 at 5.25.5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057400"/>
            <a:ext cx="3867150" cy="261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Precision - Accuracy - Periodicity WKS 2018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838200"/>
            <a:ext cx="4533900" cy="586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5334000" y="7938"/>
            <a:ext cx="1981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>
                <a:solidFill>
                  <a:srgbClr val="953735"/>
                </a:solidFill>
                <a:latin typeface="Helvetica" charset="0"/>
                <a:cs typeface="Helvetica" charset="0"/>
              </a:rPr>
              <a:t>Worksheet:</a:t>
            </a:r>
          </a:p>
          <a:p>
            <a:pPr algn="ctr" eaLnBrk="1" hangingPunct="1"/>
            <a:r>
              <a:rPr lang="en-US">
                <a:solidFill>
                  <a:srgbClr val="953735"/>
                </a:solidFill>
                <a:latin typeface="Helvetica" charset="0"/>
                <a:cs typeface="Helvetica" charset="0"/>
              </a:rPr>
              <a:t>Handout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3"/>
          <p:cNvSpPr>
            <a:spLocks noGrp="1"/>
          </p:cNvSpPr>
          <p:nvPr>
            <p:ph type="ctrTitle" idx="4294967295"/>
          </p:nvPr>
        </p:nvSpPr>
        <p:spPr>
          <a:xfrm>
            <a:off x="1638300" y="663575"/>
            <a:ext cx="6065838" cy="1470025"/>
          </a:xfrm>
        </p:spPr>
        <p:txBody>
          <a:bodyPr/>
          <a:lstStyle/>
          <a:p>
            <a:pPr eaLnBrk="1" hangingPunct="1"/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Experiment 3:</a:t>
            </a:r>
            <a:b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Classification of Matter</a:t>
            </a:r>
            <a:b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  <a:b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Chemical Change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400" i="1">
                <a:latin typeface="Calibri" charset="0"/>
                <a:ea typeface="ＭＳ Ｐゴシック" charset="0"/>
                <a:cs typeface="ＭＳ Ｐゴシック" charset="0"/>
              </a:rPr>
              <a:t>Move to the lab location that matches your roster letter with the map letter</a:t>
            </a:r>
          </a:p>
        </p:txBody>
      </p:sp>
      <p:pic>
        <p:nvPicPr>
          <p:cNvPr id="31746" name="Picture 1" descr="Screen Shot 2018-09-20 at 5.01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3200400"/>
            <a:ext cx="6878638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3657600" y="2814638"/>
            <a:ext cx="2590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Front of Lab</a:t>
            </a:r>
          </a:p>
        </p:txBody>
      </p:sp>
      <p:sp>
        <p:nvSpPr>
          <p:cNvPr id="31748" name="TextBox 28"/>
          <p:cNvSpPr txBox="1">
            <a:spLocks noChangeArrowheads="1"/>
          </p:cNvSpPr>
          <p:nvPr/>
        </p:nvSpPr>
        <p:spPr bwMode="auto">
          <a:xfrm>
            <a:off x="1638300" y="4267200"/>
            <a:ext cx="4191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A</a:t>
            </a:r>
          </a:p>
        </p:txBody>
      </p:sp>
      <p:sp>
        <p:nvSpPr>
          <p:cNvPr id="31749" name="TextBox 29"/>
          <p:cNvSpPr txBox="1">
            <a:spLocks noChangeArrowheads="1"/>
          </p:cNvSpPr>
          <p:nvPr/>
        </p:nvSpPr>
        <p:spPr bwMode="auto">
          <a:xfrm>
            <a:off x="2590800" y="4268788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B</a:t>
            </a:r>
          </a:p>
        </p:txBody>
      </p:sp>
      <p:sp>
        <p:nvSpPr>
          <p:cNvPr id="31750" name="TextBox 30"/>
          <p:cNvSpPr txBox="1">
            <a:spLocks noChangeArrowheads="1"/>
          </p:cNvSpPr>
          <p:nvPr/>
        </p:nvSpPr>
        <p:spPr bwMode="auto">
          <a:xfrm>
            <a:off x="3314700" y="4268788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C</a:t>
            </a:r>
          </a:p>
        </p:txBody>
      </p:sp>
      <p:sp>
        <p:nvSpPr>
          <p:cNvPr id="31751" name="TextBox 31"/>
          <p:cNvSpPr txBox="1">
            <a:spLocks noChangeArrowheads="1"/>
          </p:cNvSpPr>
          <p:nvPr/>
        </p:nvSpPr>
        <p:spPr bwMode="auto">
          <a:xfrm>
            <a:off x="4152900" y="4268788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D</a:t>
            </a:r>
          </a:p>
        </p:txBody>
      </p:sp>
      <p:sp>
        <p:nvSpPr>
          <p:cNvPr id="31752" name="TextBox 32"/>
          <p:cNvSpPr txBox="1">
            <a:spLocks noChangeArrowheads="1"/>
          </p:cNvSpPr>
          <p:nvPr/>
        </p:nvSpPr>
        <p:spPr bwMode="auto">
          <a:xfrm>
            <a:off x="4914900" y="4268788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E</a:t>
            </a:r>
          </a:p>
        </p:txBody>
      </p:sp>
      <p:sp>
        <p:nvSpPr>
          <p:cNvPr id="31753" name="TextBox 33"/>
          <p:cNvSpPr txBox="1">
            <a:spLocks noChangeArrowheads="1"/>
          </p:cNvSpPr>
          <p:nvPr/>
        </p:nvSpPr>
        <p:spPr bwMode="auto">
          <a:xfrm>
            <a:off x="5753100" y="4267200"/>
            <a:ext cx="381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F</a:t>
            </a:r>
          </a:p>
        </p:txBody>
      </p:sp>
      <p:sp>
        <p:nvSpPr>
          <p:cNvPr id="31754" name="TextBox 34"/>
          <p:cNvSpPr txBox="1">
            <a:spLocks noChangeArrowheads="1"/>
          </p:cNvSpPr>
          <p:nvPr/>
        </p:nvSpPr>
        <p:spPr bwMode="auto">
          <a:xfrm>
            <a:off x="6496050" y="4268788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G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3"/>
          <p:cNvSpPr>
            <a:spLocks noGrp="1"/>
          </p:cNvSpPr>
          <p:nvPr>
            <p:ph type="ctrTitle" idx="4294967295"/>
          </p:nvPr>
        </p:nvSpPr>
        <p:spPr>
          <a:xfrm>
            <a:off x="1676400" y="2474913"/>
            <a:ext cx="6065838" cy="1470025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Experiment 3: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Classification of Matter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Chemical Change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refer to calendar link:</a:t>
            </a:r>
          </a:p>
        </p:txBody>
      </p:sp>
      <p:sp>
        <p:nvSpPr>
          <p:cNvPr id="33794" name="Rectangle 8"/>
          <p:cNvSpPr>
            <a:spLocks noChangeArrowheads="1"/>
          </p:cNvSpPr>
          <p:nvPr/>
        </p:nvSpPr>
        <p:spPr bwMode="auto">
          <a:xfrm>
            <a:off x="2895600" y="479425"/>
            <a:ext cx="3170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Monotype Sorts" charset="0"/>
              <a:buNone/>
            </a:pPr>
            <a:r>
              <a:rPr lang="en-US" sz="4800" i="1"/>
              <a:t>CHEM 108</a:t>
            </a:r>
          </a:p>
        </p:txBody>
      </p:sp>
      <p:sp>
        <p:nvSpPr>
          <p:cNvPr id="33795" name="Rectangle 3">
            <a:hlinkClick r:id="rId3"/>
          </p:cNvPr>
          <p:cNvSpPr>
            <a:spLocks noChangeArrowheads="1"/>
          </p:cNvSpPr>
          <p:nvPr/>
        </p:nvSpPr>
        <p:spPr bwMode="auto">
          <a:xfrm>
            <a:off x="457200" y="4919663"/>
            <a:ext cx="8229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http://www.chemconnections.org/general/chem108/Phys%20Properties-Separations%202017.htm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762000" y="5867400"/>
            <a:ext cx="7391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914400" lvl="1" indent="-457200">
              <a:buFont typeface="Wingdings" charset="0"/>
              <a:buChar char="Ø"/>
            </a:pPr>
            <a:r>
              <a:rPr lang="en-US"/>
              <a:t>Write yours and all partners</a:t>
            </a:r>
            <a:r>
              <a:rPr lang="ja-JP" altLang="en-US"/>
              <a:t>’</a:t>
            </a:r>
            <a:r>
              <a:rPr lang="en-US" altLang="ja-JP"/>
              <a:t> names </a:t>
            </a:r>
            <a:r>
              <a:rPr lang="en-US" altLang="ja-JP" b="1"/>
              <a:t>ON all REPORT FORMS, </a:t>
            </a:r>
            <a:r>
              <a:rPr lang="en-US" altLang="ja-JP"/>
              <a:t>pp. 5-8, </a:t>
            </a:r>
            <a:r>
              <a:rPr lang="en-US" altLang="ja-JP" b="1"/>
              <a:t> </a:t>
            </a:r>
            <a:r>
              <a:rPr lang="en-US" altLang="ja-JP" b="1">
                <a:solidFill>
                  <a:srgbClr val="FF0000"/>
                </a:solidFill>
              </a:rPr>
              <a:t>DUE Next Week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Organization of Matter</a:t>
            </a:r>
          </a:p>
        </p:txBody>
      </p:sp>
      <p:pic>
        <p:nvPicPr>
          <p:cNvPr id="35842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1950"/>
            <a:ext cx="81534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Box 3"/>
          <p:cNvSpPr txBox="1">
            <a:spLocks noChangeArrowheads="1"/>
          </p:cNvSpPr>
          <p:nvPr/>
        </p:nvSpPr>
        <p:spPr bwMode="auto">
          <a:xfrm>
            <a:off x="4648200" y="2743200"/>
            <a:ext cx="15240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2133600" y="3429000"/>
            <a:ext cx="6248400" cy="3786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 </a:t>
            </a:r>
          </a:p>
        </p:txBody>
      </p:sp>
      <p:sp>
        <p:nvSpPr>
          <p:cNvPr id="35845" name="Rectangle 2"/>
          <p:cNvSpPr txBox="1">
            <a:spLocks noChangeArrowheads="1"/>
          </p:cNvSpPr>
          <p:nvPr/>
        </p:nvSpPr>
        <p:spPr bwMode="auto">
          <a:xfrm>
            <a:off x="304800" y="4267200"/>
            <a:ext cx="8839200" cy="1009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4000"/>
          </a:p>
          <a:p>
            <a:pPr algn="ctr" eaLnBrk="1" hangingPunct="1"/>
            <a:endParaRPr lang="en-US" sz="4000"/>
          </a:p>
          <a:p>
            <a:pPr algn="ctr" eaLnBrk="1" hangingPunct="1"/>
            <a:r>
              <a:rPr lang="en-US" sz="4000"/>
              <a:t>Classifying &amp; Separating Matter</a:t>
            </a:r>
          </a:p>
          <a:p>
            <a:pPr algn="ctr" eaLnBrk="1" hangingPunct="1"/>
            <a:r>
              <a:rPr lang="en-US" sz="4000"/>
              <a:t> Mixtures </a:t>
            </a:r>
            <a:r>
              <a:rPr lang="en-US" sz="4000">
                <a:sym typeface="Symbol" charset="0"/>
              </a:rPr>
              <a:t></a:t>
            </a:r>
            <a:r>
              <a:rPr lang="en-US" sz="4000"/>
              <a:t> Pure Substances</a:t>
            </a:r>
            <a:endParaRPr lang="en-US" sz="36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3"/>
          <p:cNvSpPr>
            <a:spLocks noGrp="1"/>
          </p:cNvSpPr>
          <p:nvPr>
            <p:ph type="ctrTitle" idx="4294967295"/>
          </p:nvPr>
        </p:nvSpPr>
        <p:spPr>
          <a:xfrm>
            <a:off x="1676400" y="304800"/>
            <a:ext cx="6065838" cy="1470025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Classification of Matter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Chemical Change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solidFill>
                  <a:schemeClr val="accent2"/>
                </a:solidFill>
                <a:latin typeface="Calibri" charset="0"/>
                <a:ea typeface="ＭＳ Ｐゴシック" charset="0"/>
                <a:cs typeface="ＭＳ Ｐゴシック" charset="0"/>
              </a:rPr>
              <a:t>Refer to the calendar link:</a:t>
            </a:r>
          </a:p>
        </p:txBody>
      </p:sp>
      <p:sp>
        <p:nvSpPr>
          <p:cNvPr id="37890" name="Rectangle 3">
            <a:hlinkClick r:id="rId3"/>
          </p:cNvPr>
          <p:cNvSpPr>
            <a:spLocks noChangeArrowheads="1"/>
          </p:cNvSpPr>
          <p:nvPr/>
        </p:nvSpPr>
        <p:spPr bwMode="auto">
          <a:xfrm>
            <a:off x="457200" y="2743200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http://www.chemconnections.org/general/chem108/Phys%20Properties-Separations%202017.htm</a:t>
            </a:r>
          </a:p>
        </p:txBody>
      </p:sp>
      <p:pic>
        <p:nvPicPr>
          <p:cNvPr id="37891" name="Picture 4" descr="Screen Shot 2017-09-06 at 11.28.02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78263"/>
            <a:ext cx="2828925" cy="2141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3505200" y="4205288"/>
            <a:ext cx="25225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>
                <a:latin typeface="Times New Roman" charset="0"/>
              </a:rPr>
              <a:t>Crystallization: </a:t>
            </a:r>
          </a:p>
        </p:txBody>
      </p:sp>
      <p:sp>
        <p:nvSpPr>
          <p:cNvPr id="37893" name="Text Box 7"/>
          <p:cNvSpPr txBox="1">
            <a:spLocks noChangeArrowheads="1"/>
          </p:cNvSpPr>
          <p:nvPr/>
        </p:nvSpPr>
        <p:spPr bwMode="auto">
          <a:xfrm>
            <a:off x="3886200" y="4678363"/>
            <a:ext cx="2012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C0504D"/>
                </a:solidFill>
                <a:latin typeface="Times New Roman" charset="0"/>
              </a:rPr>
              <a:t>Distillation:</a:t>
            </a:r>
          </a:p>
        </p:txBody>
      </p:sp>
      <p:sp>
        <p:nvSpPr>
          <p:cNvPr id="37894" name="Text Box 5"/>
          <p:cNvSpPr txBox="1">
            <a:spLocks noChangeArrowheads="1"/>
          </p:cNvSpPr>
          <p:nvPr/>
        </p:nvSpPr>
        <p:spPr bwMode="auto">
          <a:xfrm>
            <a:off x="3200400" y="3725863"/>
            <a:ext cx="1779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C0504D"/>
                </a:solidFill>
                <a:latin typeface="Times New Roman" charset="0"/>
              </a:rPr>
              <a:t>Filtration:</a:t>
            </a:r>
          </a:p>
        </p:txBody>
      </p:sp>
      <p:sp>
        <p:nvSpPr>
          <p:cNvPr id="37895" name="Text Box 5"/>
          <p:cNvSpPr txBox="1">
            <a:spLocks noChangeArrowheads="1"/>
          </p:cNvSpPr>
          <p:nvPr/>
        </p:nvSpPr>
        <p:spPr bwMode="auto">
          <a:xfrm>
            <a:off x="4419600" y="5119688"/>
            <a:ext cx="18621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>
                <a:latin typeface="Times New Roman" charset="0"/>
              </a:rPr>
              <a:t>Extraction:</a:t>
            </a:r>
          </a:p>
        </p:txBody>
      </p:sp>
      <p:sp>
        <p:nvSpPr>
          <p:cNvPr id="37896" name="Text Box 6"/>
          <p:cNvSpPr txBox="1">
            <a:spLocks noChangeArrowheads="1"/>
          </p:cNvSpPr>
          <p:nvPr/>
        </p:nvSpPr>
        <p:spPr bwMode="auto">
          <a:xfrm>
            <a:off x="4875213" y="5562600"/>
            <a:ext cx="2971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C0504D"/>
                </a:solidFill>
                <a:latin typeface="Times New Roman" charset="0"/>
              </a:rPr>
              <a:t>Chromatography:</a:t>
            </a:r>
          </a:p>
        </p:txBody>
      </p:sp>
      <p:pic>
        <p:nvPicPr>
          <p:cNvPr id="37897" name="Picture 10" descr="Screen Shot 2017-09-06 at 11.34.31 AM.png"/>
          <p:cNvPicPr>
            <a:picLocks noChangeAspect="1"/>
          </p:cNvPicPr>
          <p:nvPr/>
        </p:nvPicPr>
        <p:blipFill>
          <a:blip r:embed="rId5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692525"/>
            <a:ext cx="3429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901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ChangeArrowheads="1"/>
          </p:cNvSpPr>
          <p:nvPr/>
        </p:nvSpPr>
        <p:spPr bwMode="auto">
          <a:xfrm>
            <a:off x="2286000" y="304800"/>
            <a:ext cx="4244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/>
              <a:t>Separating Mixtures</a:t>
            </a:r>
            <a:endParaRPr lang="en-US" sz="3600" b="1"/>
          </a:p>
        </p:txBody>
      </p:sp>
      <p:sp>
        <p:nvSpPr>
          <p:cNvPr id="167939" name="Line 3"/>
          <p:cNvSpPr>
            <a:spLocks noChangeShapeType="1"/>
          </p:cNvSpPr>
          <p:nvPr/>
        </p:nvSpPr>
        <p:spPr bwMode="auto">
          <a:xfrm>
            <a:off x="204788" y="990600"/>
            <a:ext cx="8736012" cy="0"/>
          </a:xfrm>
          <a:prstGeom prst="line">
            <a:avLst/>
          </a:prstGeom>
          <a:noFill/>
          <a:ln w="127000">
            <a:solidFill>
              <a:srgbClr val="CF0E3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228600" y="1066800"/>
            <a:ext cx="7924800" cy="569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buFontTx/>
              <a:buChar char="•"/>
            </a:pPr>
            <a:r>
              <a:rPr lang="en-US" sz="2800" b="1">
                <a:latin typeface="Times New Roman" charset="0"/>
              </a:rPr>
              <a:t>                : </a:t>
            </a:r>
            <a:r>
              <a:rPr lang="en-US" sz="2800">
                <a:latin typeface="Times New Roman" charset="0"/>
              </a:rPr>
              <a:t>Separation of components in a mixture based upon </a:t>
            </a:r>
            <a:r>
              <a:rPr lang="en-US" sz="2800">
                <a:solidFill>
                  <a:srgbClr val="114FFB"/>
                </a:solidFill>
                <a:latin typeface="Times New Roman" charset="0"/>
              </a:rPr>
              <a:t>differences in particle size.</a:t>
            </a:r>
            <a:r>
              <a:rPr lang="en-US" sz="2800">
                <a:latin typeface="Times New Roman" charset="0"/>
              </a:rPr>
              <a:t> </a:t>
            </a:r>
            <a:r>
              <a:rPr lang="en-US" sz="2800">
                <a:solidFill>
                  <a:srgbClr val="CF0E30"/>
                </a:solidFill>
                <a:latin typeface="Times New Roman" charset="0"/>
              </a:rPr>
              <a:t>Examples:</a:t>
            </a:r>
            <a:r>
              <a:rPr lang="en-US" sz="2800">
                <a:latin typeface="Times New Roman" charset="0"/>
              </a:rPr>
              <a:t>  particles from air, coffee from grounds.</a:t>
            </a:r>
          </a:p>
          <a:p>
            <a:endParaRPr lang="en-US" sz="2800">
              <a:latin typeface="Times New Roman" charset="0"/>
            </a:endParaRPr>
          </a:p>
          <a:p>
            <a:pPr>
              <a:buFontTx/>
              <a:buChar char="•"/>
            </a:pPr>
            <a:r>
              <a:rPr lang="en-US" sz="2800">
                <a:latin typeface="Times New Roman" charset="0"/>
              </a:rPr>
              <a:t>  </a:t>
            </a:r>
          </a:p>
          <a:p>
            <a:r>
              <a:rPr lang="en-US" sz="2800">
                <a:latin typeface="Times New Roman" charset="0"/>
              </a:rPr>
              <a:t>Separation based upon </a:t>
            </a:r>
            <a:r>
              <a:rPr lang="en-US" sz="2800">
                <a:solidFill>
                  <a:srgbClr val="114FFB"/>
                </a:solidFill>
                <a:latin typeface="Times New Roman" charset="0"/>
              </a:rPr>
              <a:t>differences in solubility</a:t>
            </a:r>
            <a:r>
              <a:rPr lang="en-US" sz="2800">
                <a:latin typeface="Times New Roman" charset="0"/>
              </a:rPr>
              <a:t> of components in a mixture. </a:t>
            </a:r>
            <a:r>
              <a:rPr lang="en-US" sz="2800">
                <a:solidFill>
                  <a:srgbClr val="CF0E30"/>
                </a:solidFill>
                <a:latin typeface="Times New Roman" charset="0"/>
              </a:rPr>
              <a:t>Example:</a:t>
            </a:r>
            <a:r>
              <a:rPr lang="en-US" sz="2800">
                <a:latin typeface="Times New Roman" charset="0"/>
              </a:rPr>
              <a:t> rock candy</a:t>
            </a:r>
          </a:p>
          <a:p>
            <a:pPr>
              <a:buFontTx/>
              <a:buChar char="•"/>
            </a:pPr>
            <a:endParaRPr lang="en-US" sz="2800" b="1">
              <a:latin typeface="Times New Roman" charset="0"/>
            </a:endParaRPr>
          </a:p>
          <a:p>
            <a:pPr>
              <a:buFontTx/>
              <a:buChar char="•"/>
            </a:pPr>
            <a:r>
              <a:rPr lang="en-US" sz="2800">
                <a:latin typeface="Times New Roman" charset="0"/>
              </a:rPr>
              <a:t>                      </a:t>
            </a:r>
          </a:p>
          <a:p>
            <a:r>
              <a:rPr lang="en-US" sz="2800">
                <a:latin typeface="Times New Roman" charset="0"/>
              </a:rPr>
              <a:t> Separation based upon </a:t>
            </a:r>
            <a:r>
              <a:rPr lang="en-US" sz="2800">
                <a:solidFill>
                  <a:srgbClr val="114FFB"/>
                </a:solidFill>
                <a:latin typeface="Times New Roman" charset="0"/>
              </a:rPr>
              <a:t>differences in boiling</a:t>
            </a:r>
            <a:r>
              <a:rPr lang="en-US" sz="2800">
                <a:latin typeface="Times New Roman" charset="0"/>
              </a:rPr>
              <a:t> of components in a homogeneous mixture. </a:t>
            </a:r>
            <a:r>
              <a:rPr lang="en-US" sz="2800">
                <a:solidFill>
                  <a:srgbClr val="CF0E30"/>
                </a:solidFill>
                <a:latin typeface="Times New Roman" charset="0"/>
              </a:rPr>
              <a:t>Example:</a:t>
            </a:r>
            <a:r>
              <a:rPr lang="en-US" sz="2800">
                <a:latin typeface="Times New Roman" charset="0"/>
              </a:rPr>
              <a:t> gasoline from crude oil</a:t>
            </a:r>
            <a:endParaRPr lang="en-US" sz="2800" b="1">
              <a:latin typeface="Times New Roman" charset="0"/>
            </a:endParaRPr>
          </a:p>
          <a:p>
            <a:endParaRPr lang="en-US" sz="2800">
              <a:latin typeface="Times New Roman" charset="0"/>
            </a:endParaRPr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381000" y="1066800"/>
            <a:ext cx="17240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>
                <a:latin typeface="Times New Roman" charset="0"/>
              </a:rPr>
              <a:t>Filtration:</a:t>
            </a:r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533400" y="2667000"/>
            <a:ext cx="25225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>
                <a:latin typeface="Times New Roman" charset="0"/>
              </a:rPr>
              <a:t>Crystallization: </a:t>
            </a:r>
          </a:p>
        </p:txBody>
      </p:sp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533400" y="4419600"/>
            <a:ext cx="19415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>
                <a:latin typeface="Times New Roman" charset="0"/>
              </a:rPr>
              <a:t>Distillation: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685800" y="0"/>
            <a:ext cx="784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https://www.youtube.com/watch?v=q8Ent5CXhfY&amp;t=17s</a:t>
            </a:r>
          </a:p>
        </p:txBody>
      </p:sp>
      <p:pic>
        <p:nvPicPr>
          <p:cNvPr id="39944" name="Picture 2" descr="2-D.jpg                                                        0000003EZip 100                        AB89E6CB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143000"/>
            <a:ext cx="9763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9" descr="Screen Shot 2018-02-20 at 10.48.1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200400"/>
            <a:ext cx="955675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3" descr="simple-dist1.gif                                               00000002&#10;Chem 120-2002                  AB89E6CB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738" y="4953000"/>
            <a:ext cx="143986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-76200" y="6335713"/>
            <a:ext cx="868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http://chemconnections.org/general/movies/html-swf/oil-refining.swf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7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7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7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7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7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7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7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7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0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ChangeArrowheads="1"/>
          </p:cNvSpPr>
          <p:nvPr/>
        </p:nvSpPr>
        <p:spPr bwMode="auto">
          <a:xfrm>
            <a:off x="2286000" y="381000"/>
            <a:ext cx="4244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/>
              <a:t>Separating Mixtures</a:t>
            </a:r>
            <a:endParaRPr lang="en-US" sz="3600" b="1"/>
          </a:p>
        </p:txBody>
      </p:sp>
      <p:sp>
        <p:nvSpPr>
          <p:cNvPr id="169987" name="Line 3"/>
          <p:cNvSpPr>
            <a:spLocks noChangeShapeType="1"/>
          </p:cNvSpPr>
          <p:nvPr/>
        </p:nvSpPr>
        <p:spPr bwMode="auto">
          <a:xfrm>
            <a:off x="204788" y="1066800"/>
            <a:ext cx="8736012" cy="0"/>
          </a:xfrm>
          <a:prstGeom prst="line">
            <a:avLst/>
          </a:prstGeom>
          <a:noFill/>
          <a:ln w="127000">
            <a:solidFill>
              <a:srgbClr val="CF0E3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914400" y="1143000"/>
            <a:ext cx="7924800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buFontTx/>
              <a:buChar char="•"/>
            </a:pPr>
            <a:endParaRPr lang="en-US" sz="2800" b="1">
              <a:latin typeface="Times New Roman" charset="0"/>
            </a:endParaRPr>
          </a:p>
          <a:p>
            <a:pPr>
              <a:buFontTx/>
              <a:buChar char="•"/>
            </a:pPr>
            <a:r>
              <a:rPr lang="en-US" sz="2800">
                <a:latin typeface="Times New Roman" charset="0"/>
              </a:rPr>
              <a:t>                     Separation based upon </a:t>
            </a:r>
            <a:r>
              <a:rPr lang="en-US" sz="2800">
                <a:solidFill>
                  <a:srgbClr val="114FFB"/>
                </a:solidFill>
                <a:latin typeface="Times New Roman" charset="0"/>
              </a:rPr>
              <a:t>differences in a compound</a:t>
            </a:r>
            <a:r>
              <a:rPr lang="ja-JP" altLang="en-US" sz="2800">
                <a:solidFill>
                  <a:srgbClr val="114FFB"/>
                </a:solidFill>
                <a:latin typeface="Times New Roman" charset="0"/>
              </a:rPr>
              <a:t>’</a:t>
            </a:r>
            <a:r>
              <a:rPr lang="en-US" altLang="ja-JP" sz="2800">
                <a:solidFill>
                  <a:srgbClr val="114FFB"/>
                </a:solidFill>
                <a:latin typeface="Times New Roman" charset="0"/>
              </a:rPr>
              <a:t>s solubility</a:t>
            </a:r>
            <a:r>
              <a:rPr lang="en-US" altLang="ja-JP" sz="2800" b="1">
                <a:latin typeface="Times New Roman" charset="0"/>
              </a:rPr>
              <a:t>  </a:t>
            </a:r>
            <a:r>
              <a:rPr lang="en-US" altLang="ja-JP" sz="2800">
                <a:latin typeface="Times New Roman" charset="0"/>
              </a:rPr>
              <a:t>between two different solvents, typically immiscible liquids. </a:t>
            </a:r>
            <a:r>
              <a:rPr lang="en-US" altLang="ja-JP" sz="2800">
                <a:solidFill>
                  <a:srgbClr val="CF0E30"/>
                </a:solidFill>
                <a:latin typeface="Times New Roman" charset="0"/>
              </a:rPr>
              <a:t>Examples:</a:t>
            </a:r>
            <a:r>
              <a:rPr lang="en-US" altLang="ja-JP" sz="2800">
                <a:latin typeface="Times New Roman" charset="0"/>
              </a:rPr>
              <a:t> gasoline (hydrocarbons) and water.</a:t>
            </a:r>
          </a:p>
          <a:p>
            <a:pPr>
              <a:buFontTx/>
              <a:buChar char="•"/>
            </a:pPr>
            <a:endParaRPr lang="en-US" sz="2800" b="1">
              <a:latin typeface="Times New Roman" charset="0"/>
            </a:endParaRPr>
          </a:p>
          <a:p>
            <a:pPr>
              <a:buFontTx/>
              <a:buChar char="•"/>
            </a:pPr>
            <a:r>
              <a:rPr lang="en-US" sz="2800">
                <a:latin typeface="Times New Roman" charset="0"/>
              </a:rPr>
              <a:t>                                                                     Separation based upon </a:t>
            </a:r>
            <a:r>
              <a:rPr lang="en-US" sz="2800">
                <a:solidFill>
                  <a:srgbClr val="114FFB"/>
                </a:solidFill>
                <a:latin typeface="Times New Roman" charset="0"/>
              </a:rPr>
              <a:t>differences</a:t>
            </a:r>
            <a:r>
              <a:rPr lang="en-US" sz="2800">
                <a:latin typeface="Times New Roman" charset="0"/>
              </a:rPr>
              <a:t> </a:t>
            </a:r>
            <a:r>
              <a:rPr lang="en-US" sz="2800">
                <a:solidFill>
                  <a:srgbClr val="114FFB"/>
                </a:solidFill>
                <a:latin typeface="Times New Roman" charset="0"/>
              </a:rPr>
              <a:t>a compound</a:t>
            </a:r>
            <a:r>
              <a:rPr lang="ja-JP" altLang="en-US" sz="2800">
                <a:solidFill>
                  <a:srgbClr val="114FFB"/>
                </a:solidFill>
                <a:latin typeface="Times New Roman" charset="0"/>
              </a:rPr>
              <a:t>’</a:t>
            </a:r>
            <a:r>
              <a:rPr lang="en-US" altLang="ja-JP" sz="2800">
                <a:solidFill>
                  <a:srgbClr val="114FFB"/>
                </a:solidFill>
                <a:latin typeface="Times New Roman" charset="0"/>
              </a:rPr>
              <a:t>s solubility</a:t>
            </a:r>
            <a:r>
              <a:rPr lang="en-US" altLang="ja-JP" sz="2800" b="1">
                <a:latin typeface="Times New Roman" charset="0"/>
              </a:rPr>
              <a:t> </a:t>
            </a:r>
            <a:r>
              <a:rPr lang="en-US" altLang="ja-JP" sz="2800">
                <a:latin typeface="Times New Roman" charset="0"/>
              </a:rPr>
              <a:t>in a solvent versus a stationary phase. </a:t>
            </a:r>
            <a:r>
              <a:rPr lang="en-US" altLang="ja-JP" sz="2800">
                <a:solidFill>
                  <a:srgbClr val="CF0E30"/>
                </a:solidFill>
                <a:latin typeface="Times New Roman" charset="0"/>
              </a:rPr>
              <a:t>Examples:</a:t>
            </a:r>
            <a:r>
              <a:rPr lang="en-US" altLang="ja-JP" sz="2800">
                <a:latin typeface="Times New Roman" charset="0"/>
              </a:rPr>
              <a:t> paper chromatography, thin layer (TLC), column, gas-liquid (GC); liquid-liquid: (HPLC), reverse phase.</a:t>
            </a:r>
            <a:endParaRPr lang="en-US" sz="2800">
              <a:latin typeface="Times New Roman" charset="0"/>
            </a:endParaRPr>
          </a:p>
        </p:txBody>
      </p:sp>
      <p:sp>
        <p:nvSpPr>
          <p:cNvPr id="41988" name="Text Box 5"/>
          <p:cNvSpPr txBox="1">
            <a:spLocks noChangeArrowheads="1"/>
          </p:cNvSpPr>
          <p:nvPr/>
        </p:nvSpPr>
        <p:spPr bwMode="auto">
          <a:xfrm>
            <a:off x="1143000" y="1600200"/>
            <a:ext cx="18621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>
                <a:latin typeface="Times New Roman" charset="0"/>
              </a:rPr>
              <a:t>Extraction:</a:t>
            </a:r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1143000" y="3667125"/>
            <a:ext cx="6408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>
                <a:latin typeface="Times New Roman" charset="0"/>
              </a:rPr>
              <a:t>(Chemical Separation) Chromatography: 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685800" y="0"/>
            <a:ext cx="784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https://www.youtube.com/watch?v=q8Ent5CXhfY&amp;t=17s</a:t>
            </a:r>
          </a:p>
        </p:txBody>
      </p:sp>
      <p:pic>
        <p:nvPicPr>
          <p:cNvPr id="41991" name="Picture 3" descr="SepFunnel-1.jpg                                                00000002&#10;Chem 120-2002                  AB89E6CB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28800"/>
            <a:ext cx="85566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8" descr="Screen Shot 2018-02-20 at 10.51.44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9525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9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9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 txBox="1">
            <a:spLocks/>
          </p:cNvSpPr>
          <p:nvPr/>
        </p:nvSpPr>
        <p:spPr bwMode="auto">
          <a:xfrm>
            <a:off x="0" y="4763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000"/>
              <a:t>Classification of Matter and Chemical Change</a:t>
            </a:r>
            <a:endParaRPr lang="en-US" sz="3000">
              <a:solidFill>
                <a:schemeClr val="tx2"/>
              </a:solidFill>
              <a:latin typeface="Calibri" charset="0"/>
            </a:endParaRPr>
          </a:p>
        </p:txBody>
      </p:sp>
      <p:sp>
        <p:nvSpPr>
          <p:cNvPr id="44034" name="Content Placeholder 2"/>
          <p:cNvSpPr txBox="1">
            <a:spLocks/>
          </p:cNvSpPr>
          <p:nvPr/>
        </p:nvSpPr>
        <p:spPr bwMode="auto">
          <a:xfrm>
            <a:off x="109538" y="549275"/>
            <a:ext cx="8866187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2800" u="sng"/>
              <a:t>Goals:  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Part A:  To classify a pure substance as a homogeneous or heterogeneous mixture and quantify the mixture</a:t>
            </a:r>
            <a:r>
              <a:rPr lang="ja-JP" altLang="en-US" sz="2800"/>
              <a:t>’</a:t>
            </a:r>
            <a:r>
              <a:rPr lang="en-US" altLang="ja-JP" sz="2800"/>
              <a:t>s components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Part B:  To classify a material as a pure substance or mixture based on observation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Part C:  Using Paper Chromatography to classify inks as pure substances or homogeneous mixtures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Part D:  Determining if chemical changes occur.</a:t>
            </a:r>
            <a:endParaRPr lang="en-US" sz="1200"/>
          </a:p>
          <a:p>
            <a:pPr eaLnBrk="1" hangingPunct="1">
              <a:buFont typeface="Wingdings" charset="0"/>
              <a:buChar char="Ø"/>
            </a:pPr>
            <a:r>
              <a:rPr lang="en-US" sz="2800" u="sng"/>
              <a:t>Work with your partners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Be sure to write partner</a:t>
            </a:r>
            <a:r>
              <a:rPr lang="ja-JP" altLang="en-US" sz="2800"/>
              <a:t>’</a:t>
            </a:r>
            <a:r>
              <a:rPr lang="en-US" altLang="ja-JP" sz="2800"/>
              <a:t>s name ON ALL REPORT FORMS</a:t>
            </a:r>
          </a:p>
          <a:p>
            <a:pPr lvl="1" eaLnBrk="1" hangingPunct="1">
              <a:buFont typeface="Wingdings" charset="0"/>
              <a:buChar char="Ø"/>
            </a:pPr>
            <a:endParaRPr lang="en-US" sz="1200"/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 txBox="1">
            <a:spLocks/>
          </p:cNvSpPr>
          <p:nvPr/>
        </p:nvSpPr>
        <p:spPr bwMode="auto">
          <a:xfrm>
            <a:off x="0" y="914400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000"/>
              <a:t>Classification of Matter and Chemical Change</a:t>
            </a:r>
            <a:endParaRPr lang="en-US" sz="3000">
              <a:solidFill>
                <a:schemeClr val="tx2"/>
              </a:solidFill>
              <a:latin typeface="Calibri" charset="0"/>
            </a:endParaRPr>
          </a:p>
        </p:txBody>
      </p:sp>
      <p:sp>
        <p:nvSpPr>
          <p:cNvPr id="46082" name="Content Placeholder 2"/>
          <p:cNvSpPr txBox="1">
            <a:spLocks/>
          </p:cNvSpPr>
          <p:nvPr/>
        </p:nvSpPr>
        <p:spPr bwMode="auto">
          <a:xfrm>
            <a:off x="277813" y="1752600"/>
            <a:ext cx="8866187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2800" u="sng"/>
              <a:t>Working with your partners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Bring completed report forms with your name and partner</a:t>
            </a:r>
            <a:r>
              <a:rPr lang="en-US" altLang="ja-JP" sz="2800"/>
              <a:t>s’ name ON ALL REPORT FORMS to Dr. R.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altLang="ja-JP" sz="2800"/>
              <a:t>Dr. R will provide each group with 2 unkown mixtures of sand and salt to  be quantitatively analyzed.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altLang="ja-JP" sz="2800"/>
              <a:t>Decide who will do which unknown. Record unknown numbers on the respective individual Report Form(s) .</a:t>
            </a:r>
          </a:p>
          <a:p>
            <a:pPr lvl="1" eaLnBrk="1" hangingPunct="1">
              <a:buFont typeface="Wingdings" charset="0"/>
              <a:buChar char="Ø"/>
            </a:pPr>
            <a:endParaRPr lang="en-US" sz="1200"/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Classification of Matter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latin typeface="Calibri" charset="0"/>
                <a:ea typeface="ＭＳ Ｐゴシック" charset="0"/>
                <a:cs typeface="ＭＳ Ｐゴシック" charset="0"/>
              </a:rPr>
              <a:t>Part A: Procedural Scheme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8130" name="Picture 2" descr="Screen Shot 2017-08-31 at 5.06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17638"/>
            <a:ext cx="75565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 txBox="1">
            <a:spLocks/>
          </p:cNvSpPr>
          <p:nvPr/>
        </p:nvSpPr>
        <p:spPr bwMode="auto">
          <a:xfrm>
            <a:off x="0" y="-39688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000"/>
              <a:t>Classification of Matter and Chemical Change</a:t>
            </a:r>
            <a:endParaRPr lang="en-US" sz="3000">
              <a:solidFill>
                <a:schemeClr val="tx2"/>
              </a:solidFill>
              <a:latin typeface="Calibri" charset="0"/>
            </a:endParaRPr>
          </a:p>
        </p:txBody>
      </p:sp>
      <p:sp>
        <p:nvSpPr>
          <p:cNvPr id="49154" name="Content Placeholder 2"/>
          <p:cNvSpPr txBox="1">
            <a:spLocks/>
          </p:cNvSpPr>
          <p:nvPr/>
        </p:nvSpPr>
        <p:spPr bwMode="auto">
          <a:xfrm>
            <a:off x="685800" y="838200"/>
            <a:ext cx="7772400" cy="533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u="sng"/>
              <a:t>Measuring solids (Part A):</a:t>
            </a:r>
          </a:p>
          <a:p>
            <a:pPr eaLnBrk="1" hangingPunct="1">
              <a:buFontTx/>
              <a:buAutoNum type="arabicParenR"/>
            </a:pPr>
            <a:r>
              <a:rPr lang="en-US" sz="2800"/>
              <a:t>Weigh empty container (beaker) &amp; record mass</a:t>
            </a:r>
          </a:p>
          <a:p>
            <a:pPr eaLnBrk="1" hangingPunct="1">
              <a:buFontTx/>
              <a:buAutoNum type="arabicParenR"/>
            </a:pPr>
            <a:r>
              <a:rPr lang="en-US" sz="2800"/>
              <a:t>Remove beaker from balance and pour solid into the beaker</a:t>
            </a:r>
          </a:p>
          <a:p>
            <a:pPr eaLnBrk="1" hangingPunct="1">
              <a:buFontTx/>
              <a:buAutoNum type="arabicParenR"/>
            </a:pPr>
            <a:r>
              <a:rPr lang="en-US" sz="2800"/>
              <a:t>Place the beaker with the solid back on the balance &amp; record mass</a:t>
            </a:r>
          </a:p>
          <a:p>
            <a:pPr eaLnBrk="1" hangingPunct="1"/>
            <a:endParaRPr lang="en-US" sz="1200">
              <a:solidFill>
                <a:srgbClr val="C00000"/>
              </a:solidFill>
            </a:endParaRPr>
          </a:p>
          <a:p>
            <a:pPr eaLnBrk="1" hangingPunct="1"/>
            <a:r>
              <a:rPr lang="en-US" sz="2800">
                <a:solidFill>
                  <a:srgbClr val="C00000"/>
                </a:solidFill>
              </a:rPr>
              <a:t>DO NOT pour any materials/ chemical into containers while on balance pan; clean area and balance of any loose /spilled materials/ chemicals before leaving, close all bottles</a:t>
            </a:r>
          </a:p>
          <a:p>
            <a:pPr lvl="1" eaLnBrk="1" hangingPunct="1">
              <a:buFont typeface="Wingdings" charset="0"/>
              <a:buChar char="Ø"/>
            </a:pPr>
            <a:endParaRPr lang="en-US" sz="1400"/>
          </a:p>
          <a:p>
            <a:pPr eaLnBrk="1" hangingPunct="1"/>
            <a:r>
              <a:rPr lang="en-US" sz="2000" i="1"/>
              <a:t>	</a:t>
            </a:r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Classification of Matter</a:t>
            </a:r>
            <a:br>
              <a:rPr lang="en-US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latin typeface="Calibri" charset="0"/>
                <a:ea typeface="ＭＳ Ｐゴシック" charset="0"/>
                <a:cs typeface="ＭＳ Ｐゴシック" charset="0"/>
              </a:rPr>
              <a:t>Filtration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1202" name="Picture 3" descr="Screen Shot 2017-08-31 at 5.07.4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52600"/>
            <a:ext cx="5400675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Content Placeholder 2"/>
          <p:cNvSpPr txBox="1">
            <a:spLocks/>
          </p:cNvSpPr>
          <p:nvPr/>
        </p:nvSpPr>
        <p:spPr bwMode="auto">
          <a:xfrm>
            <a:off x="685800" y="46038"/>
            <a:ext cx="845820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700" u="sng"/>
              <a:t>Part A</a:t>
            </a:r>
            <a:endParaRPr lang="en-US" u="sng"/>
          </a:p>
          <a:p>
            <a:pPr eaLnBrk="1" hangingPunct="1">
              <a:buFont typeface="Wingdings" charset="0"/>
              <a:buChar char="Ø"/>
            </a:pPr>
            <a:r>
              <a:rPr lang="en-US"/>
              <a:t>Use a minimal amount of H</a:t>
            </a:r>
            <a:r>
              <a:rPr lang="en-US" baseline="-25000"/>
              <a:t>2</a:t>
            </a:r>
            <a:r>
              <a:rPr lang="en-US"/>
              <a:t>O when transferring solids from beaker into filter; too much causes evaporation time to be VERY long</a:t>
            </a:r>
          </a:p>
          <a:p>
            <a:pPr eaLnBrk="1" hangingPunct="1">
              <a:buFont typeface="Wingdings" charset="0"/>
              <a:buChar char="Ø"/>
            </a:pPr>
            <a:endParaRPr lang="en-US" sz="1200"/>
          </a:p>
          <a:p>
            <a:pPr eaLnBrk="1" hangingPunct="1">
              <a:buFont typeface="Wingdings" charset="0"/>
              <a:buChar char="Ø"/>
            </a:pPr>
            <a:r>
              <a:rPr lang="en-US"/>
              <a:t>PROCEDURE to note &amp; follow:</a:t>
            </a:r>
          </a:p>
          <a:p>
            <a:pPr eaLnBrk="1" hangingPunct="1">
              <a:buFont typeface="Wingdings" charset="0"/>
              <a:buChar char="Ø"/>
            </a:pPr>
            <a:endParaRPr lang="en-US" sz="1200"/>
          </a:p>
          <a:p>
            <a:pPr eaLnBrk="1" hangingPunct="1">
              <a:buFont typeface="Arial" charset="0"/>
              <a:buChar char="•"/>
            </a:pPr>
            <a:r>
              <a:rPr lang="en-US"/>
              <a:t>Boil filtrate </a:t>
            </a:r>
            <a:r>
              <a:rPr lang="en-US" i="1"/>
              <a:t>gently</a:t>
            </a:r>
            <a:r>
              <a:rPr lang="en-US"/>
              <a:t> until no drops are observed on watch glass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/>
              <a:t>If boiled too rapidly, crystals collect on watch glass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>
                <a:solidFill>
                  <a:srgbClr val="C00000"/>
                </a:solidFill>
              </a:rPr>
              <a:t>SAFETY TIP:  Hot evaporating dish will shatter if placed on cold lab bench – Allow to cool on grating before placing on bench</a:t>
            </a:r>
          </a:p>
          <a:p>
            <a:pPr eaLnBrk="1" hangingPunct="1">
              <a:buFont typeface="Arial" charset="0"/>
              <a:buChar char="•"/>
            </a:pPr>
            <a:r>
              <a:rPr lang="en-US"/>
              <a:t>DO NOT dry Material 1 and filter paper under heat lamp. Store in your lab drawer covered by paper towel . . . by the next lab session, they will be </a:t>
            </a:r>
            <a:r>
              <a:rPr lang="en-US" i="1"/>
              <a:t>very </a:t>
            </a:r>
            <a:r>
              <a:rPr lang="en-US"/>
              <a:t>dry</a:t>
            </a:r>
          </a:p>
        </p:txBody>
      </p:sp>
      <p:sp>
        <p:nvSpPr>
          <p:cNvPr id="52226" name="Rectangle 3"/>
          <p:cNvSpPr>
            <a:spLocks noChangeArrowheads="1"/>
          </p:cNvSpPr>
          <p:nvPr/>
        </p:nvSpPr>
        <p:spPr bwMode="auto">
          <a:xfrm>
            <a:off x="457200" y="5657850"/>
            <a:ext cx="838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charset="0"/>
              <a:buChar char="Ø"/>
            </a:pPr>
            <a:r>
              <a:rPr lang="en-US"/>
              <a:t>WASTE:  </a:t>
            </a:r>
            <a:r>
              <a:rPr lang="en-US">
                <a:solidFill>
                  <a:srgbClr val="FF0000"/>
                </a:solidFill>
              </a:rPr>
              <a:t>(to be handled next lab session)</a:t>
            </a:r>
          </a:p>
          <a:p>
            <a:pPr marL="914400" lvl="1" indent="-457200">
              <a:buFont typeface="Wingdings" charset="0"/>
              <a:buChar char="Ø"/>
            </a:pPr>
            <a:r>
              <a:rPr lang="en-US"/>
              <a:t>Filter paper and Material 1 in trash</a:t>
            </a:r>
          </a:p>
          <a:p>
            <a:pPr marL="914400" lvl="1" indent="-457200">
              <a:buFont typeface="Wingdings" charset="0"/>
              <a:buChar char="Ø"/>
            </a:pPr>
            <a:r>
              <a:rPr lang="en-US"/>
              <a:t>Material 2 in sink with H</a:t>
            </a:r>
            <a:r>
              <a:rPr lang="en-US" baseline="-25000"/>
              <a:t>2</a:t>
            </a:r>
            <a:r>
              <a:rPr lang="en-US"/>
              <a:t>O running</a:t>
            </a:r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Content Placeholder 2"/>
          <p:cNvSpPr txBox="1">
            <a:spLocks/>
          </p:cNvSpPr>
          <p:nvPr/>
        </p:nvSpPr>
        <p:spPr bwMode="auto">
          <a:xfrm>
            <a:off x="0" y="206375"/>
            <a:ext cx="907415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3716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000" u="sng"/>
              <a:t>Part B: CuSO</a:t>
            </a:r>
            <a:r>
              <a:rPr lang="en-US" sz="3000" u="sng" baseline="-25000"/>
              <a:t>4</a:t>
            </a:r>
            <a:r>
              <a:rPr lang="en-US" sz="3000" u="sng"/>
              <a:t>• 5H</a:t>
            </a:r>
            <a:r>
              <a:rPr lang="en-US" sz="3000" u="sng" baseline="-25000"/>
              <a:t>2</a:t>
            </a:r>
            <a:r>
              <a:rPr lang="en-US" sz="3000" u="sng"/>
              <a:t>O</a:t>
            </a:r>
          </a:p>
          <a:p>
            <a:pPr algn="ctr" eaLnBrk="1" hangingPunct="1"/>
            <a:endParaRPr lang="en-US" sz="1200" u="sng"/>
          </a:p>
          <a:p>
            <a:pPr eaLnBrk="1" hangingPunct="1">
              <a:buFont typeface="Wingdings" charset="0"/>
              <a:buChar char="Ø"/>
            </a:pPr>
            <a:r>
              <a:rPr lang="en-US" sz="3000"/>
              <a:t>Copper(II) sulfate pentahydrate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i="1"/>
              <a:t>May be labeled cupric sulfate pentahydrate</a:t>
            </a:r>
          </a:p>
          <a:p>
            <a:pPr eaLnBrk="1" hangingPunct="1">
              <a:buFont typeface="Wingdings" charset="0"/>
              <a:buChar char="Ø"/>
            </a:pPr>
            <a:r>
              <a:rPr lang="en-US" sz="3000"/>
              <a:t>Heat the hydrate </a:t>
            </a:r>
            <a:r>
              <a:rPr lang="en-US" sz="3000" i="1"/>
              <a:t>gently</a:t>
            </a:r>
            <a:r>
              <a:rPr lang="en-US" sz="3000"/>
              <a:t> in a test tube</a:t>
            </a:r>
          </a:p>
          <a:p>
            <a:pPr eaLnBrk="1" hangingPunct="1"/>
            <a:endParaRPr lang="en-US" sz="3000"/>
          </a:p>
          <a:p>
            <a:pPr eaLnBrk="1" hangingPunct="1">
              <a:buFont typeface="Wingdings" charset="0"/>
              <a:buChar char="Ø"/>
            </a:pPr>
            <a:r>
              <a:rPr lang="en-US" sz="3000"/>
              <a:t>Waste: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3000"/>
              <a:t>Add in minimum amount of H</a:t>
            </a:r>
            <a:r>
              <a:rPr lang="en-US" sz="3000" baseline="-25000"/>
              <a:t>2</a:t>
            </a:r>
            <a:r>
              <a:rPr lang="en-US" sz="3000"/>
              <a:t>O and stir to dissolve all solid</a:t>
            </a:r>
          </a:p>
          <a:p>
            <a:pPr eaLnBrk="1" hangingPunct="1">
              <a:buFont typeface="Wingdings" charset="0"/>
              <a:buChar char="Ø"/>
            </a:pPr>
            <a:r>
              <a:rPr lang="en-US" sz="3000"/>
              <a:t>Pour solution into red </a:t>
            </a:r>
            <a:r>
              <a:rPr lang="ja-JP" altLang="en-US" sz="3000"/>
              <a:t>“</a:t>
            </a:r>
            <a:r>
              <a:rPr lang="en-US" altLang="ja-JP" sz="3000"/>
              <a:t>Aqueous Metal Waste</a:t>
            </a:r>
            <a:r>
              <a:rPr lang="ja-JP" altLang="en-US" sz="3000"/>
              <a:t>”</a:t>
            </a:r>
            <a:r>
              <a:rPr lang="en-US" altLang="ja-JP" sz="3000"/>
              <a:t> container in hood</a:t>
            </a:r>
          </a:p>
          <a:p>
            <a:pPr eaLnBrk="1" hangingPunct="1">
              <a:buFont typeface="Wingdings" charset="0"/>
              <a:buChar char="Ø"/>
            </a:pPr>
            <a:r>
              <a:rPr lang="en-US" sz="2800"/>
              <a:t>Be sure to record </a:t>
            </a:r>
            <a:r>
              <a:rPr lang="ja-JP" altLang="en-US" sz="2800"/>
              <a:t>“</a:t>
            </a:r>
            <a:r>
              <a:rPr lang="en-US" altLang="ja-JP" sz="2800"/>
              <a:t>color</a:t>
            </a:r>
            <a:r>
              <a:rPr lang="ja-JP" altLang="en-US" sz="2800"/>
              <a:t>”</a:t>
            </a:r>
            <a:r>
              <a:rPr lang="en-US" altLang="ja-JP" sz="2800"/>
              <a:t> and/or </a:t>
            </a:r>
            <a:r>
              <a:rPr lang="ja-JP" altLang="en-US" sz="2800"/>
              <a:t>“</a:t>
            </a:r>
            <a:r>
              <a:rPr lang="en-US" altLang="ja-JP" sz="2800"/>
              <a:t>clarity</a:t>
            </a:r>
            <a:r>
              <a:rPr lang="ja-JP" altLang="en-US" sz="2800"/>
              <a:t>”</a:t>
            </a:r>
            <a:r>
              <a:rPr lang="en-US" altLang="ja-JP" sz="2800"/>
              <a:t> BEFORE discarding </a:t>
            </a:r>
            <a:r>
              <a:rPr lang="en-US" altLang="ja-JP" sz="2800" u="sng"/>
              <a:t>any solutions or chemicals</a:t>
            </a:r>
          </a:p>
          <a:p>
            <a:pPr eaLnBrk="1" hangingPunct="1"/>
            <a:r>
              <a:rPr lang="en-US" sz="2000"/>
              <a:t/>
            </a:r>
            <a:br>
              <a:rPr lang="en-US" sz="2000"/>
            </a:br>
            <a:r>
              <a:rPr lang="en-US" sz="2000"/>
              <a:t>e.g.)  </a:t>
            </a:r>
            <a:r>
              <a:rPr lang="en-US" sz="2000" i="1"/>
              <a:t>solution: blue and cloudy, solution: colorless and clear, soliid: white     			 		 </a:t>
            </a:r>
          </a:p>
          <a:p>
            <a:pPr lvl="2" eaLnBrk="1" hangingPunct="1">
              <a:buFont typeface="Wingdings" charset="0"/>
              <a:buChar char="Ø"/>
            </a:pPr>
            <a:endParaRPr lang="en-US" sz="3000"/>
          </a:p>
          <a:p>
            <a:pPr lvl="1" eaLnBrk="1" hangingPunct="1">
              <a:buFont typeface="Wingdings" charset="0"/>
              <a:buChar char="Ø"/>
            </a:pPr>
            <a:endParaRPr lang="en-US" sz="3000"/>
          </a:p>
        </p:txBody>
      </p:sp>
      <p:pic>
        <p:nvPicPr>
          <p:cNvPr id="54274" name="Picture 4" descr="Screen Shot 2017-09-01 at 11.30.32 AM.png"/>
          <p:cNvPicPr>
            <a:picLocks noChangeAspect="1"/>
          </p:cNvPicPr>
          <p:nvPr/>
        </p:nvPicPr>
        <p:blipFill>
          <a:blip r:embed="rId3">
            <a:lum bright="28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33400"/>
            <a:ext cx="1925638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Classification of Matter</a:t>
            </a:r>
          </a:p>
        </p:txBody>
      </p:sp>
      <p:pic>
        <p:nvPicPr>
          <p:cNvPr id="56322" name="Picture 4" descr="Screen Shot 2017-08-31 at 5.15.4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2133600"/>
            <a:ext cx="2794000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457200" y="1303338"/>
            <a:ext cx="7772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u="sng"/>
              <a:t>Part C – Paper Chromatography)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Content Placeholder 2"/>
          <p:cNvSpPr txBox="1">
            <a:spLocks/>
          </p:cNvSpPr>
          <p:nvPr/>
        </p:nvSpPr>
        <p:spPr bwMode="auto">
          <a:xfrm>
            <a:off x="0" y="98425"/>
            <a:ext cx="9074150" cy="533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u="sng"/>
              <a:t>Part C – Paper Chromatography</a:t>
            </a:r>
          </a:p>
          <a:p>
            <a:pPr eaLnBrk="1" hangingPunct="1">
              <a:buFont typeface="Wingdings" charset="0"/>
              <a:buChar char="Ø"/>
            </a:pPr>
            <a:r>
              <a:rPr lang="en-US" sz="2800"/>
              <a:t>Use water-soluble pens that are provided, DO NOT use your own pen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DO NOT use permanent pens/markers</a:t>
            </a:r>
          </a:p>
          <a:p>
            <a:pPr eaLnBrk="1" hangingPunct="1">
              <a:buFont typeface="Wingdings" charset="0"/>
              <a:buChar char="Ø"/>
            </a:pPr>
            <a:endParaRPr lang="en-US" sz="90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1981200"/>
            <a:ext cx="6907212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TextBox 5"/>
          <p:cNvSpPr txBox="1">
            <a:spLocks noChangeArrowheads="1"/>
          </p:cNvSpPr>
          <p:nvPr/>
        </p:nvSpPr>
        <p:spPr bwMode="auto">
          <a:xfrm>
            <a:off x="533400" y="1981200"/>
            <a:ext cx="1219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900"/>
              <a:t>Beaker with pure water as solvent</a:t>
            </a:r>
          </a:p>
        </p:txBody>
      </p:sp>
      <p:sp>
        <p:nvSpPr>
          <p:cNvPr id="57348" name="Rectangle 6"/>
          <p:cNvSpPr>
            <a:spLocks noChangeArrowheads="1"/>
          </p:cNvSpPr>
          <p:nvPr/>
        </p:nvSpPr>
        <p:spPr bwMode="auto">
          <a:xfrm>
            <a:off x="2971800" y="5943600"/>
            <a:ext cx="347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>
              <a:buFont typeface="Wingdings" charset="0"/>
              <a:buChar char="Ø"/>
            </a:pPr>
            <a:r>
              <a:rPr lang="en-US"/>
              <a:t>Waste: water in sink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750888" y="3429000"/>
            <a:ext cx="8123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Show Dr. R. paper chromatogram before leaving lab today.</a:t>
            </a:r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Content Placeholder 2"/>
          <p:cNvSpPr txBox="1">
            <a:spLocks/>
          </p:cNvSpPr>
          <p:nvPr/>
        </p:nvSpPr>
        <p:spPr bwMode="auto">
          <a:xfrm>
            <a:off x="0" y="38100"/>
            <a:ext cx="907415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3716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8288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buFont typeface="Wingdings" charset="0"/>
              <a:buChar char="Ø"/>
            </a:pPr>
            <a:endParaRPr lang="en-US" sz="2800"/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PROCEDURE:  </a:t>
            </a:r>
            <a:r>
              <a:rPr lang="en-US" sz="2800" i="1" u="sng"/>
              <a:t>Before starting</a:t>
            </a:r>
            <a:r>
              <a:rPr lang="en-US" sz="2800"/>
              <a:t> Part D, dispense 3-4mL of 6M NaOH and 3-4mL of 6M HCl into separate test tubes: </a:t>
            </a:r>
            <a:r>
              <a:rPr lang="en-US" i="1"/>
              <a:t>6M means 6 Molar = 6 mol/L; Molarity is an important unit of concentration</a:t>
            </a:r>
          </a:p>
          <a:p>
            <a:pPr lvl="1" eaLnBrk="1" hangingPunct="1"/>
            <a:r>
              <a:rPr lang="en-US" sz="2800"/>
              <a:t>Take to YOUR LAB BENCH for Parts D.1 and D.3</a:t>
            </a:r>
          </a:p>
          <a:p>
            <a:pPr eaLnBrk="1" hangingPunct="1">
              <a:buFont typeface="Wingdings" charset="0"/>
              <a:buChar char="Ø"/>
            </a:pPr>
            <a:r>
              <a:rPr lang="en-US" sz="2800"/>
              <a:t>Avoid spilling NaOH or HCl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If spilled, neutralize with solid NaHCO</a:t>
            </a:r>
            <a:r>
              <a:rPr lang="en-US" sz="2800" baseline="-25000"/>
              <a:t>3</a:t>
            </a:r>
            <a:r>
              <a:rPr lang="en-US" sz="2800"/>
              <a:t> (sodium bicarbonate) from bucket, then wipe with paper towel</a:t>
            </a:r>
          </a:p>
          <a:p>
            <a:pPr lvl="2" eaLnBrk="1" hangingPunct="1">
              <a:buFont typeface="Wingdings" charset="0"/>
              <a:buChar char="Ø"/>
            </a:pPr>
            <a:r>
              <a:rPr lang="en-US" sz="2800"/>
              <a:t>An acid + base react to produce a salt and water</a:t>
            </a:r>
          </a:p>
          <a:p>
            <a:pPr eaLnBrk="1" hangingPunct="1">
              <a:buFont typeface="Wingdings" charset="0"/>
              <a:buChar char="Ø"/>
            </a:pPr>
            <a:endParaRPr lang="en-US" sz="1400"/>
          </a:p>
          <a:p>
            <a:pPr eaLnBrk="1" hangingPunct="1">
              <a:buFont typeface="Wingdings" charset="0"/>
              <a:buChar char="Ø"/>
            </a:pPr>
            <a:r>
              <a:rPr lang="en-US" sz="2800"/>
              <a:t>Waste for D.1: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Pour all solutions into NaHCO</a:t>
            </a:r>
            <a:r>
              <a:rPr lang="en-US" sz="2800" baseline="-25000"/>
              <a:t>3</a:t>
            </a:r>
            <a:r>
              <a:rPr lang="en-US" sz="2800"/>
              <a:t> in hood sink with H</a:t>
            </a:r>
            <a:r>
              <a:rPr lang="en-US" sz="2800" baseline="-25000"/>
              <a:t>2</a:t>
            </a:r>
            <a:r>
              <a:rPr lang="en-US" sz="2800"/>
              <a:t>O running</a:t>
            </a:r>
          </a:p>
          <a:p>
            <a:pPr lvl="3" eaLnBrk="1" hangingPunct="1"/>
            <a:endParaRPr lang="en-US" sz="2800"/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Content Placeholder 2"/>
          <p:cNvSpPr txBox="1">
            <a:spLocks/>
          </p:cNvSpPr>
          <p:nvPr/>
        </p:nvSpPr>
        <p:spPr bwMode="auto">
          <a:xfrm>
            <a:off x="0" y="66675"/>
            <a:ext cx="907415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u="sng"/>
              <a:t>Part D.2</a:t>
            </a:r>
            <a:r>
              <a:rPr lang="en-US" sz="2800"/>
              <a:t>:</a:t>
            </a:r>
          </a:p>
          <a:p>
            <a:pPr lvl="1" eaLnBrk="1" hangingPunct="1"/>
            <a:endParaRPr lang="en-US" sz="2800"/>
          </a:p>
          <a:p>
            <a:pPr eaLnBrk="1" hangingPunct="1">
              <a:buFont typeface="Wingdings" charset="0"/>
              <a:buChar char="Ø"/>
            </a:pPr>
            <a:r>
              <a:rPr lang="en-US" sz="2800"/>
              <a:t>Waste for D.2: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Into red </a:t>
            </a:r>
            <a:r>
              <a:rPr lang="ja-JP" altLang="en-US" sz="2800"/>
              <a:t>“</a:t>
            </a:r>
            <a:r>
              <a:rPr lang="en-US" altLang="ja-JP" sz="2800"/>
              <a:t>Aqueous Metal Waste</a:t>
            </a:r>
            <a:r>
              <a:rPr lang="ja-JP" altLang="en-US" sz="2800"/>
              <a:t>”</a:t>
            </a:r>
            <a:r>
              <a:rPr lang="en-US" altLang="ja-JP" sz="2800"/>
              <a:t> container in hood</a:t>
            </a:r>
            <a:endParaRPr lang="en-US" sz="2800"/>
          </a:p>
        </p:txBody>
      </p:sp>
      <p:sp>
        <p:nvSpPr>
          <p:cNvPr id="61442" name="Content Placeholder 2"/>
          <p:cNvSpPr txBox="1">
            <a:spLocks/>
          </p:cNvSpPr>
          <p:nvPr/>
        </p:nvSpPr>
        <p:spPr bwMode="auto">
          <a:xfrm>
            <a:off x="0" y="2286000"/>
            <a:ext cx="907415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3716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u="sng"/>
              <a:t>Part D.3</a:t>
            </a:r>
            <a:r>
              <a:rPr lang="en-US" sz="2800"/>
              <a:t>:</a:t>
            </a:r>
          </a:p>
          <a:p>
            <a:pPr eaLnBrk="1" hangingPunct="1">
              <a:buFont typeface="Wingdings" charset="0"/>
              <a:buChar char="Ø"/>
            </a:pPr>
            <a:endParaRPr lang="en-US" sz="1200"/>
          </a:p>
          <a:p>
            <a:pPr eaLnBrk="1" hangingPunct="1">
              <a:buFont typeface="Arial" charset="0"/>
              <a:buChar char="•"/>
            </a:pPr>
            <a:r>
              <a:rPr lang="en-US" sz="2800"/>
              <a:t>	</a:t>
            </a:r>
            <a:r>
              <a:rPr lang="en-US" sz="2800" i="1"/>
              <a:t>20 drops HCl ≈ 1mL, add </a:t>
            </a:r>
            <a:r>
              <a:rPr lang="ja-JP" altLang="en-US" sz="2800" i="1"/>
              <a:t>“</a:t>
            </a:r>
            <a:r>
              <a:rPr lang="en-US" altLang="ja-JP" sz="2800" i="1"/>
              <a:t>dropwise</a:t>
            </a:r>
            <a:r>
              <a:rPr lang="ja-JP" altLang="en-US" sz="2800" i="1"/>
              <a:t>”</a:t>
            </a:r>
            <a:endParaRPr lang="en-US" altLang="ja-JP" sz="2800" i="1"/>
          </a:p>
          <a:p>
            <a:pPr lvl="1" eaLnBrk="1" hangingPunct="1">
              <a:buFont typeface="Wingdings" charset="0"/>
              <a:buChar char="Ø"/>
            </a:pPr>
            <a:endParaRPr lang="en-US" sz="1200"/>
          </a:p>
          <a:p>
            <a:pPr eaLnBrk="1" hangingPunct="1">
              <a:buFont typeface="Wingdings" charset="0"/>
              <a:buChar char="Ø"/>
            </a:pPr>
            <a:r>
              <a:rPr lang="en-US" sz="2800"/>
              <a:t>Waste for D.3: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Into NaHCO</a:t>
            </a:r>
            <a:r>
              <a:rPr lang="en-US" sz="2800" baseline="-25000"/>
              <a:t>3</a:t>
            </a:r>
            <a:r>
              <a:rPr lang="en-US" sz="2800"/>
              <a:t> in hood sink with H</a:t>
            </a:r>
            <a:r>
              <a:rPr lang="en-US" sz="2800" baseline="-25000"/>
              <a:t>2</a:t>
            </a:r>
            <a:r>
              <a:rPr lang="en-US" sz="2800"/>
              <a:t>O running </a:t>
            </a:r>
          </a:p>
          <a:p>
            <a:pPr lvl="1" eaLnBrk="1" hangingPunct="1">
              <a:buFont typeface="Wingdings" charset="0"/>
              <a:buChar char="Ø"/>
            </a:pPr>
            <a:endParaRPr lang="en-US" sz="2800"/>
          </a:p>
          <a:p>
            <a:pPr algn="ctr" eaLnBrk="1" hangingPunct="1"/>
            <a:r>
              <a:rPr lang="en-US" sz="2800" u="sng"/>
              <a:t>Part D.4</a:t>
            </a:r>
            <a:r>
              <a:rPr lang="en-US" sz="2800"/>
              <a:t>:</a:t>
            </a:r>
          </a:p>
          <a:p>
            <a:pPr lvl="2" eaLnBrk="1" hangingPunct="1">
              <a:buFont typeface="Wingdings" charset="0"/>
              <a:buChar char="Ø"/>
            </a:pPr>
            <a:endParaRPr lang="en-US" sz="1200"/>
          </a:p>
          <a:p>
            <a:pPr eaLnBrk="1" hangingPunct="1">
              <a:buFont typeface="Wingdings" charset="0"/>
              <a:buChar char="Ø"/>
            </a:pPr>
            <a:r>
              <a:rPr lang="en-US" sz="2800"/>
              <a:t>Waste for D.4: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2800"/>
              <a:t>Into red </a:t>
            </a:r>
            <a:r>
              <a:rPr lang="ja-JP" altLang="en-US" sz="2800"/>
              <a:t>“</a:t>
            </a:r>
            <a:r>
              <a:rPr lang="en-US" altLang="ja-JP" sz="2800"/>
              <a:t>Aqueous Metal Waste</a:t>
            </a:r>
            <a:r>
              <a:rPr lang="ja-JP" altLang="en-US" sz="2800"/>
              <a:t>”</a:t>
            </a:r>
            <a:r>
              <a:rPr lang="en-US" altLang="ja-JP" sz="2800"/>
              <a:t> container in hood</a:t>
            </a:r>
          </a:p>
          <a:p>
            <a:pPr lvl="1" eaLnBrk="1" hangingPunct="1">
              <a:buFont typeface="Wingdings" charset="0"/>
              <a:buChar char="Ø"/>
            </a:pPr>
            <a:endParaRPr lang="en-US" sz="2800"/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Content Placeholder 2"/>
          <p:cNvSpPr txBox="1">
            <a:spLocks/>
          </p:cNvSpPr>
          <p:nvPr/>
        </p:nvSpPr>
        <p:spPr bwMode="auto">
          <a:xfrm>
            <a:off x="122238" y="2057400"/>
            <a:ext cx="9021762" cy="608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sz="3000"/>
              <a:t>Report Forms: </a:t>
            </a:r>
            <a:r>
              <a:rPr lang="en-US" i="1"/>
              <a:t>One form for each lab partner are to be turned in; stapled together. Neatest one on top.</a:t>
            </a:r>
          </a:p>
          <a:p>
            <a:pPr lvl="1" eaLnBrk="1" hangingPunct="1">
              <a:buFont typeface="Wingdings" charset="0"/>
              <a:buChar char="Ø"/>
            </a:pPr>
            <a:r>
              <a:rPr lang="en-US" sz="3000"/>
              <a:t>Staple Paper Chromatogram to Report Form.</a:t>
            </a:r>
          </a:p>
          <a:p>
            <a:pPr lvl="1" eaLnBrk="1" hangingPunct="1"/>
            <a:endParaRPr lang="en-US" sz="3000"/>
          </a:p>
          <a:p>
            <a:pPr lvl="1" eaLnBrk="1" hangingPunct="1">
              <a:buFont typeface="Wingdings" charset="0"/>
              <a:buChar char="Ø"/>
            </a:pPr>
            <a:r>
              <a:rPr lang="en-US" sz="3000"/>
              <a:t>Check sig figs are correct and units included</a:t>
            </a:r>
          </a:p>
          <a:p>
            <a:pPr lvl="1" eaLnBrk="1" hangingPunct="1">
              <a:buFont typeface="Wingdings" charset="0"/>
              <a:buChar char="Ø"/>
            </a:pPr>
            <a:endParaRPr lang="en-US" sz="3000"/>
          </a:p>
          <a:p>
            <a:pPr lvl="1" eaLnBrk="1" hangingPunct="1">
              <a:buFont typeface="Wingdings" charset="0"/>
              <a:buChar char="Ø"/>
            </a:pPr>
            <a:r>
              <a:rPr lang="en-US" sz="3000"/>
              <a:t>Show example of each type of calculation</a:t>
            </a:r>
          </a:p>
          <a:p>
            <a:pPr lvl="1" eaLnBrk="1" hangingPunct="1">
              <a:buFont typeface="Wingdings" charset="0"/>
              <a:buChar char="Ø"/>
            </a:pPr>
            <a:endParaRPr lang="en-US" sz="3000"/>
          </a:p>
          <a:p>
            <a:pPr lvl="1" eaLnBrk="1" hangingPunct="1">
              <a:buFont typeface="Wingdings" charset="0"/>
              <a:buChar char="Ø"/>
            </a:pPr>
            <a:r>
              <a:rPr lang="en-US" sz="3000"/>
              <a:t>Answer questions legibly in complete sentences.</a:t>
            </a:r>
          </a:p>
          <a:p>
            <a:pPr lvl="1" eaLnBrk="1" hangingPunct="1">
              <a:buFont typeface="Wingdings" charset="0"/>
              <a:buChar char="Ø"/>
            </a:pPr>
            <a:endParaRPr lang="en-US" sz="3000"/>
          </a:p>
        </p:txBody>
      </p:sp>
      <p:sp>
        <p:nvSpPr>
          <p:cNvPr id="63490" name="Title 1"/>
          <p:cNvSpPr txBox="1">
            <a:spLocks/>
          </p:cNvSpPr>
          <p:nvPr/>
        </p:nvSpPr>
        <p:spPr bwMode="auto">
          <a:xfrm>
            <a:off x="0" y="650875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000"/>
              <a:t>Exp. 3 – Classification of Matter and Chemical Change</a:t>
            </a:r>
            <a:endParaRPr lang="en-US" sz="3000">
              <a:solidFill>
                <a:schemeClr val="tx2"/>
              </a:solidFill>
              <a:latin typeface="Calibri" charset="0"/>
            </a:endParaRPr>
          </a:p>
        </p:txBody>
      </p:sp>
      <p:sp>
        <p:nvSpPr>
          <p:cNvPr id="63491" name="Rectangle 5"/>
          <p:cNvSpPr>
            <a:spLocks noChangeArrowheads="1"/>
          </p:cNvSpPr>
          <p:nvPr/>
        </p:nvSpPr>
        <p:spPr bwMode="auto">
          <a:xfrm>
            <a:off x="2895600" y="1600200"/>
            <a:ext cx="3213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DUE Next Lab Period</a:t>
            </a:r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Content Placeholder 2"/>
          <p:cNvSpPr txBox="1">
            <a:spLocks/>
          </p:cNvSpPr>
          <p:nvPr/>
        </p:nvSpPr>
        <p:spPr bwMode="auto">
          <a:xfrm>
            <a:off x="381000" y="1066800"/>
            <a:ext cx="4525963" cy="608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/>
            <a:endParaRPr lang="en-US" sz="3000"/>
          </a:p>
          <a:p>
            <a:pPr lvl="1" eaLnBrk="1" hangingPunct="1"/>
            <a:r>
              <a:rPr lang="en-US" sz="3000"/>
              <a:t>Individually complete on-line post-lab questions and submit on-line: </a:t>
            </a:r>
          </a:p>
          <a:p>
            <a:pPr lvl="1" eaLnBrk="1" hangingPunct="1"/>
            <a:r>
              <a:rPr lang="en-US" sz="1800"/>
              <a:t>http://www.chemconnections.org/general/chem108/Physical%20Properties.html</a:t>
            </a:r>
          </a:p>
          <a:p>
            <a:pPr eaLnBrk="1" hangingPunct="1">
              <a:buFont typeface="Wingdings" charset="0"/>
              <a:buChar char="Ø"/>
            </a:pPr>
            <a:endParaRPr lang="en-US" sz="3000"/>
          </a:p>
        </p:txBody>
      </p:sp>
      <p:sp>
        <p:nvSpPr>
          <p:cNvPr id="65538" name="Rectangle 5"/>
          <p:cNvSpPr>
            <a:spLocks noChangeArrowheads="1"/>
          </p:cNvSpPr>
          <p:nvPr/>
        </p:nvSpPr>
        <p:spPr bwMode="auto">
          <a:xfrm>
            <a:off x="3581400" y="6172200"/>
            <a:ext cx="3213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DUE Next Lab Period</a:t>
            </a:r>
          </a:p>
        </p:txBody>
      </p:sp>
      <p:pic>
        <p:nvPicPr>
          <p:cNvPr id="65539" name="Picture 4" descr="Screen Shot 2018-09-20 at 10.05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457200"/>
            <a:ext cx="3048000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 descr="Precision - Accuracy - Periodicity WKS 201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38200"/>
            <a:ext cx="4533900" cy="586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6" name="TextBox 3"/>
          <p:cNvSpPr txBox="1">
            <a:spLocks noChangeArrowheads="1"/>
          </p:cNvSpPr>
          <p:nvPr/>
        </p:nvSpPr>
        <p:spPr bwMode="auto">
          <a:xfrm>
            <a:off x="762000" y="3581400"/>
            <a:ext cx="3352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Complete Worksheet in collaboration with your assigned group partners.</a:t>
            </a:r>
          </a:p>
        </p:txBody>
      </p:sp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685800" y="5376863"/>
            <a:ext cx="41148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i="1">
                <a:solidFill>
                  <a:srgbClr val="FF0000"/>
                </a:solidFill>
              </a:rPr>
              <a:t>Turn in before leaving lab today.</a:t>
            </a:r>
            <a:endParaRPr lang="en-US" sz="2800"/>
          </a:p>
        </p:txBody>
      </p:sp>
      <p:sp>
        <p:nvSpPr>
          <p:cNvPr id="67588" name="TextBox 1"/>
          <p:cNvSpPr txBox="1">
            <a:spLocks noChangeArrowheads="1"/>
          </p:cNvSpPr>
          <p:nvPr/>
        </p:nvSpPr>
        <p:spPr bwMode="auto">
          <a:xfrm>
            <a:off x="5867400" y="388938"/>
            <a:ext cx="1981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>
                <a:solidFill>
                  <a:srgbClr val="953735"/>
                </a:solidFill>
                <a:latin typeface="Helvetica" charset="0"/>
                <a:cs typeface="Helvetica" charset="0"/>
              </a:rPr>
              <a:t>Worksheet:</a:t>
            </a:r>
          </a:p>
          <a:p>
            <a:pPr algn="ctr" eaLnBrk="1" hangingPunct="1"/>
            <a:r>
              <a:rPr lang="en-US">
                <a:solidFill>
                  <a:srgbClr val="953735"/>
                </a:solidFill>
                <a:latin typeface="Helvetica" charset="0"/>
                <a:cs typeface="Helvetica" charset="0"/>
              </a:rPr>
              <a:t>Handout</a:t>
            </a:r>
          </a:p>
        </p:txBody>
      </p:sp>
      <p:pic>
        <p:nvPicPr>
          <p:cNvPr id="67589" name="Picture 1" descr="Screen Shot 2018-09-18 at 5.25.5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7000"/>
            <a:ext cx="4648200" cy="3144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90" name="Rectangle 4"/>
          <p:cNvSpPr>
            <a:spLocks noChangeArrowheads="1"/>
          </p:cNvSpPr>
          <p:nvPr/>
        </p:nvSpPr>
        <p:spPr bwMode="auto">
          <a:xfrm>
            <a:off x="1828800" y="388938"/>
            <a:ext cx="1947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FF0000"/>
                </a:solidFill>
              </a:rPr>
              <a:t>Due Today</a:t>
            </a:r>
            <a:endParaRPr lang="en-US" sz="2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42908</TotalTime>
  <Words>1776</Words>
  <Application>Microsoft Macintosh PowerPoint</Application>
  <PresentationFormat>On-screen Show (4:3)</PresentationFormat>
  <Paragraphs>331</Paragraphs>
  <Slides>35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</vt:lpstr>
      <vt:lpstr>ＭＳ Ｐゴシック</vt:lpstr>
      <vt:lpstr>Calibri</vt:lpstr>
      <vt:lpstr>Wingdings</vt:lpstr>
      <vt:lpstr>Verdana</vt:lpstr>
      <vt:lpstr>Helvetica</vt:lpstr>
      <vt:lpstr>Times</vt:lpstr>
      <vt:lpstr>Monotype Sorts</vt:lpstr>
      <vt:lpstr>Geneva</vt:lpstr>
      <vt:lpstr>Symbol</vt:lpstr>
      <vt:lpstr>Times New Roman</vt:lpstr>
      <vt:lpstr>Office Theme</vt:lpstr>
      <vt:lpstr>Chem 108: Lab Week 5</vt:lpstr>
      <vt:lpstr>Due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MOOCs: “Free” Courses  Learning to Use a Spreadsheet (Excel) </vt:lpstr>
      <vt:lpstr>MOOCs: “Free” Courses   </vt:lpstr>
      <vt:lpstr>QUESTION</vt:lpstr>
      <vt:lpstr>QUESTION</vt:lpstr>
      <vt:lpstr>PowerPoint Presentation</vt:lpstr>
      <vt:lpstr>PowerPoint Presentation</vt:lpstr>
      <vt:lpstr>Experiment 3: Classification of Matter and Chemical Change Move to the lab location that matches your roster letter with the map letter</vt:lpstr>
      <vt:lpstr>Experiment 3: Classification of Matter and Chemical Change refer to calendar link:</vt:lpstr>
      <vt:lpstr>Organization of Matter</vt:lpstr>
      <vt:lpstr> Classification of Matter and Chemical Change Refer to the calendar link:</vt:lpstr>
      <vt:lpstr>PowerPoint Presentation</vt:lpstr>
      <vt:lpstr>PowerPoint Presentation</vt:lpstr>
      <vt:lpstr>PowerPoint Presentation</vt:lpstr>
      <vt:lpstr>PowerPoint Presentation</vt:lpstr>
      <vt:lpstr>Classification of Matter Part A: Procedural Scheme</vt:lpstr>
      <vt:lpstr>PowerPoint Presentation</vt:lpstr>
      <vt:lpstr>Classification of Matter Filtration</vt:lpstr>
      <vt:lpstr>PowerPoint Presentation</vt:lpstr>
      <vt:lpstr>PowerPoint Presentation</vt:lpstr>
      <vt:lpstr>Classification of Matter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dvc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Rusay</dc:creator>
  <cp:keywords/>
  <cp:lastModifiedBy>Ron Rusay</cp:lastModifiedBy>
  <cp:revision>116</cp:revision>
  <cp:lastPrinted>2018-09-24T04:49:04Z</cp:lastPrinted>
  <dcterms:created xsi:type="dcterms:W3CDTF">2018-09-24T04:30:48Z</dcterms:created>
  <dcterms:modified xsi:type="dcterms:W3CDTF">2019-02-24T22:59:27Z</dcterms:modified>
</cp:coreProperties>
</file>